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61" r:id="rId5"/>
    <p:sldId id="270" r:id="rId6"/>
    <p:sldId id="298" r:id="rId7"/>
    <p:sldId id="299" r:id="rId8"/>
    <p:sldId id="273" r:id="rId9"/>
    <p:sldId id="272" r:id="rId10"/>
    <p:sldId id="266" r:id="rId11"/>
    <p:sldId id="260" r:id="rId12"/>
    <p:sldId id="274" r:id="rId13"/>
    <p:sldId id="275" r:id="rId14"/>
    <p:sldId id="276" r:id="rId15"/>
    <p:sldId id="277" r:id="rId16"/>
    <p:sldId id="278" r:id="rId17"/>
    <p:sldId id="284" r:id="rId18"/>
    <p:sldId id="288" r:id="rId19"/>
    <p:sldId id="289" r:id="rId20"/>
    <p:sldId id="290" r:id="rId21"/>
    <p:sldId id="291" r:id="rId22"/>
    <p:sldId id="292" r:id="rId23"/>
    <p:sldId id="294" r:id="rId24"/>
    <p:sldId id="300" r:id="rId25"/>
    <p:sldId id="295" r:id="rId26"/>
    <p:sldId id="309" r:id="rId27"/>
    <p:sldId id="293" r:id="rId28"/>
    <p:sldId id="296" r:id="rId29"/>
    <p:sldId id="279" r:id="rId30"/>
    <p:sldId id="286" r:id="rId31"/>
    <p:sldId id="263" r:id="rId32"/>
    <p:sldId id="302" r:id="rId33"/>
    <p:sldId id="301" r:id="rId34"/>
    <p:sldId id="280" r:id="rId35"/>
    <p:sldId id="281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265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282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297" r:id="rId76"/>
    <p:sldId id="285" r:id="rId77"/>
  </p:sldIdLst>
  <p:sldSz cx="18288000" cy="10287000"/>
  <p:notesSz cx="6858000" cy="9144000"/>
  <p:embeddedFontLst>
    <p:embeddedFont>
      <p:font typeface="Fira Sans Ultra-Bold" charset="0"/>
      <p:regular r:id="rId79"/>
    </p:embeddedFont>
    <p:embeddedFont>
      <p:font typeface="Fira Sans" charset="0"/>
      <p:regular r:id="rId80"/>
      <p:bold r:id="rId81"/>
    </p:embeddedFont>
    <p:embeddedFont>
      <p:font typeface="Calibri" pitchFamily="34" charset="0"/>
      <p:regular r:id="rId82"/>
      <p:bold r:id="rId83"/>
      <p:italic r:id="rId84"/>
      <p:boldItalic r:id="rId85"/>
    </p:embeddedFont>
    <p:embeddedFont>
      <p:font typeface="Fira Sans Light" charset="0"/>
      <p:regular r:id="rId86"/>
      <p:italic r:id="rId87"/>
    </p:embeddedFont>
    <p:embeddedFont>
      <p:font typeface="Fira Sans Semi-Bold" charset="0"/>
      <p:regular r:id="rId88"/>
    </p:embeddedFont>
    <p:embeddedFont>
      <p:font typeface="Fira Sans Medium" charset="0"/>
      <p:regular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066CB"/>
    <a:srgbClr val="AC0D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22" autoAdjust="0"/>
  </p:normalViewPr>
  <p:slideViewPr>
    <p:cSldViewPr>
      <p:cViewPr varScale="1">
        <p:scale>
          <a:sx n="53" d="100"/>
          <a:sy n="53" d="100"/>
        </p:scale>
        <p:origin x="-533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851B6-9217-47EC-9AD7-35C0B9C6AEF5}" type="datetimeFigureOut">
              <a:rPr lang="en-IN" smtClean="0"/>
              <a:pPr/>
              <a:t>19-11-2025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B3EDB-CF37-4859-9D3F-DEA083B73A9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1861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B3EDB-CF37-4859-9D3F-DEA083B73A9F}" type="slidenum">
              <a:rPr lang="en-IN" smtClean="0"/>
              <a:pPr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7249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21396"/>
            <a:ext cx="10954059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9"/>
              </a:lnSpc>
            </a:pPr>
            <a:r>
              <a:rPr lang="en-US" sz="11499" b="1" spc="344" dirty="0" err="1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LearnX</a:t>
            </a:r>
            <a:endParaRPr lang="en-US" sz="11499" b="1" spc="344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  <a:p>
            <a:pPr algn="l">
              <a:lnSpc>
                <a:spcPts val="11499"/>
              </a:lnSpc>
            </a:pPr>
            <a:r>
              <a:rPr lang="en-US" sz="6600" b="1" spc="344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Online Learning Platform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886700"/>
            <a:ext cx="66675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89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Name: </a:t>
            </a:r>
            <a:r>
              <a:rPr lang="en-US" sz="3000" spc="89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Sonali</a:t>
            </a:r>
            <a:r>
              <a:rPr lang="en-US" sz="3000" spc="89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000" spc="89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Genan</a:t>
            </a:r>
            <a:r>
              <a:rPr lang="en-US" sz="3000" spc="89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000" spc="89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Tandel</a:t>
            </a:r>
            <a:endParaRPr lang="en-US" sz="3000" spc="89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4200"/>
              </a:lnSpc>
            </a:pPr>
            <a:r>
              <a:rPr lang="en-IN" sz="3000" spc="89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M.Sc. Computer Application Part – 1</a:t>
            </a:r>
          </a:p>
          <a:p>
            <a:pPr algn="l">
              <a:lnSpc>
                <a:spcPts val="4200"/>
              </a:lnSpc>
            </a:pPr>
            <a:r>
              <a:rPr lang="en-IN" sz="3000" spc="89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Roll No.: </a:t>
            </a:r>
            <a:r>
              <a:rPr lang="en-IN" sz="3000" spc="89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19</a:t>
            </a:r>
          </a:p>
          <a:p>
            <a:pPr algn="l">
              <a:lnSpc>
                <a:spcPts val="4200"/>
              </a:lnSpc>
            </a:pPr>
            <a:r>
              <a:rPr lang="en-IN" sz="3000" spc="89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Seat No: 120</a:t>
            </a:r>
            <a:endParaRPr lang="en-US" sz="3000" spc="89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232789" y="7536187"/>
            <a:ext cx="7953476" cy="6888453"/>
            <a:chOff x="0" y="0"/>
            <a:chExt cx="620268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153591" y="4091960"/>
            <a:ext cx="7953476" cy="6888453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36592" y="34231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736592" y="34231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FFFFFF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0" y="1104900"/>
            <a:ext cx="9737102" cy="9547574"/>
            <a:chOff x="0" y="0"/>
            <a:chExt cx="12982803" cy="12730098"/>
          </a:xfrm>
        </p:grpSpPr>
        <p:sp>
          <p:nvSpPr>
            <p:cNvPr id="6" name="Freeform 6"/>
            <p:cNvSpPr/>
            <p:nvPr/>
          </p:nvSpPr>
          <p:spPr>
            <a:xfrm>
              <a:off x="0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22263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0600" y="3695700"/>
            <a:ext cx="139827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b="1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DATA FLOW DIAGRAM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8251101"/>
            <a:ext cx="5813605" cy="1090219"/>
            <a:chOff x="0" y="0"/>
            <a:chExt cx="7751473" cy="145362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657"/>
              <a:ext cx="7751473" cy="78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200" b="1" spc="17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Let's begin.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0"/>
              <a:ext cx="5148736" cy="0"/>
            </a:xfrm>
            <a:prstGeom prst="line">
              <a:avLst/>
            </a:prstGeom>
            <a:ln w="1016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841263" y="1028700"/>
            <a:ext cx="13542824" cy="1701967"/>
            <a:chOff x="0" y="0"/>
            <a:chExt cx="18057099" cy="2269289"/>
          </a:xfrm>
        </p:grpSpPr>
        <p:grpSp>
          <p:nvGrpSpPr>
            <p:cNvPr id="4" name="Group 4"/>
            <p:cNvGrpSpPr/>
            <p:nvPr/>
          </p:nvGrpSpPr>
          <p:grpSpPr>
            <a:xfrm rot="-10800000">
              <a:off x="0" y="0"/>
              <a:ext cx="18057099" cy="2269289"/>
              <a:chOff x="0" y="0"/>
              <a:chExt cx="42746660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0 (Context) Level 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3204460"/>
            <a:ext cx="16268700" cy="6358640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pic>
        <p:nvPicPr>
          <p:cNvPr id="10241" name="Picture 1" descr="D:\react_projects\olevel.drawio.png"/>
          <p:cNvPicPr>
            <a:picLocks noChangeAspect="1" noChangeArrowheads="1"/>
          </p:cNvPicPr>
          <p:nvPr/>
        </p:nvPicPr>
        <p:blipFill>
          <a:blip r:embed="rId2" cstate="print"/>
          <a:srcRect t="12857"/>
          <a:stretch>
            <a:fillRect/>
          </a:stretch>
        </p:blipFill>
        <p:spPr bwMode="auto">
          <a:xfrm>
            <a:off x="3352800" y="3771900"/>
            <a:ext cx="11430000" cy="5257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1841263" y="1028700"/>
            <a:ext cx="13542824" cy="1701967"/>
            <a:chOff x="0" y="0"/>
            <a:chExt cx="18057099" cy="2269289"/>
          </a:xfrm>
        </p:grpSpPr>
        <p:grpSp>
          <p:nvGrpSpPr>
            <p:cNvPr id="3" name="Group 4"/>
            <p:cNvGrpSpPr/>
            <p:nvPr/>
          </p:nvGrpSpPr>
          <p:grpSpPr>
            <a:xfrm rot="-10800000">
              <a:off x="0" y="0"/>
              <a:ext cx="18057099" cy="2269289"/>
              <a:chOff x="0" y="0"/>
              <a:chExt cx="42746660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135665" y="294328"/>
              <a:ext cx="12935622" cy="1675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1</a:t>
              </a:r>
              <a:r>
                <a:rPr lang="en-US" sz="6999" b="1" spc="-139" baseline="30000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</a:t>
              </a: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 Level 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3204460"/>
            <a:ext cx="16268700" cy="6358640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E0F6AC3-1662-144A-331D-741A76ACE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662"/>
          <a:stretch>
            <a:fillRect/>
          </a:stretch>
        </p:blipFill>
        <p:spPr>
          <a:xfrm>
            <a:off x="4729162" y="3390900"/>
            <a:ext cx="8829675" cy="6002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1841263" y="1028700"/>
            <a:ext cx="13542824" cy="1701967"/>
            <a:chOff x="0" y="0"/>
            <a:chExt cx="18057099" cy="2269289"/>
          </a:xfrm>
        </p:grpSpPr>
        <p:grpSp>
          <p:nvGrpSpPr>
            <p:cNvPr id="3" name="Group 4"/>
            <p:cNvGrpSpPr/>
            <p:nvPr/>
          </p:nvGrpSpPr>
          <p:grpSpPr>
            <a:xfrm rot="-10800000">
              <a:off x="0" y="0"/>
              <a:ext cx="18057099" cy="2269289"/>
              <a:chOff x="0" y="0"/>
              <a:chExt cx="42746660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2</a:t>
              </a:r>
              <a:r>
                <a:rPr lang="en-US" sz="6999" b="1" spc="-139" baseline="30000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nd</a:t>
              </a: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 Level (Admin)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951415"/>
            <a:ext cx="16268700" cy="6611685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4ED24D4-03F5-B940-C91D-47B6ADA08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346"/>
          <a:stretch>
            <a:fillRect/>
          </a:stretch>
        </p:blipFill>
        <p:spPr>
          <a:xfrm>
            <a:off x="4419600" y="3238500"/>
            <a:ext cx="9906000" cy="6019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1841263" y="1028700"/>
            <a:ext cx="13542824" cy="1701967"/>
            <a:chOff x="0" y="0"/>
            <a:chExt cx="18057099" cy="2269289"/>
          </a:xfrm>
        </p:grpSpPr>
        <p:grpSp>
          <p:nvGrpSpPr>
            <p:cNvPr id="3" name="Group 4"/>
            <p:cNvGrpSpPr/>
            <p:nvPr/>
          </p:nvGrpSpPr>
          <p:grpSpPr>
            <a:xfrm rot="-10800000">
              <a:off x="0" y="0"/>
              <a:ext cx="18057099" cy="2269289"/>
              <a:chOff x="0" y="0"/>
              <a:chExt cx="42746660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2</a:t>
              </a:r>
              <a:r>
                <a:rPr lang="en-US" sz="6999" b="1" spc="-139" baseline="30000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nd</a:t>
              </a: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 Level (Instructor)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951415"/>
            <a:ext cx="16268700" cy="6611685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BA060CA-B2C8-AAC4-5722-238BB9788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148"/>
          <a:stretch>
            <a:fillRect/>
          </a:stretch>
        </p:blipFill>
        <p:spPr>
          <a:xfrm>
            <a:off x="4191000" y="3314700"/>
            <a:ext cx="10134600" cy="6004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1841263" y="1028700"/>
            <a:ext cx="13542824" cy="1701967"/>
            <a:chOff x="0" y="0"/>
            <a:chExt cx="18057099" cy="2269289"/>
          </a:xfrm>
        </p:grpSpPr>
        <p:grpSp>
          <p:nvGrpSpPr>
            <p:cNvPr id="3" name="Group 4"/>
            <p:cNvGrpSpPr/>
            <p:nvPr/>
          </p:nvGrpSpPr>
          <p:grpSpPr>
            <a:xfrm rot="-10800000">
              <a:off x="0" y="0"/>
              <a:ext cx="18057099" cy="2269289"/>
              <a:chOff x="0" y="0"/>
              <a:chExt cx="42746660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2</a:t>
              </a:r>
              <a:r>
                <a:rPr lang="en-US" sz="6999" b="1" spc="-139" baseline="30000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nd</a:t>
              </a: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 Level (Student) 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951415"/>
            <a:ext cx="16268700" cy="6611685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F61BA1-1478-69E7-1069-85B50FE8B5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127"/>
          <a:stretch>
            <a:fillRect/>
          </a:stretch>
        </p:blipFill>
        <p:spPr>
          <a:xfrm>
            <a:off x="4191000" y="3314700"/>
            <a:ext cx="10134600" cy="5943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1841263" y="1028700"/>
            <a:ext cx="13542824" cy="1701967"/>
            <a:chOff x="0" y="0"/>
            <a:chExt cx="18057099" cy="2269289"/>
          </a:xfrm>
        </p:grpSpPr>
        <p:grpSp>
          <p:nvGrpSpPr>
            <p:cNvPr id="3" name="Group 4"/>
            <p:cNvGrpSpPr/>
            <p:nvPr/>
          </p:nvGrpSpPr>
          <p:grpSpPr>
            <a:xfrm rot="-10800000">
              <a:off x="0" y="0"/>
              <a:ext cx="18057099" cy="2269289"/>
              <a:chOff x="0" y="0"/>
              <a:chExt cx="42746660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E-R Diagram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951415"/>
            <a:ext cx="16268700" cy="6611685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A818FDC-9545-95E6-353B-3CAB494B7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994"/>
          <a:stretch>
            <a:fillRect/>
          </a:stretch>
        </p:blipFill>
        <p:spPr>
          <a:xfrm>
            <a:off x="4172266" y="3162108"/>
            <a:ext cx="9943467" cy="6099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162AF3CF-08E2-AE9E-BDAA-0AEEBC27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E268F2A0-EF2C-D59F-6A18-8073DA344BFA}"/>
              </a:ext>
            </a:extLst>
          </p:cNvPr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5AA90E7E-DCDC-7058-350D-D7F60B7F836A}"/>
                </a:ext>
              </a:extLst>
            </p:cNvPr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2DE4CEE1-3A44-07C1-F674-8ADCF7B765E4}"/>
                </a:ext>
              </a:extLst>
            </p:cNvPr>
            <p:cNvSpPr txBox="1"/>
            <p:nvPr/>
          </p:nvSpPr>
          <p:spPr>
            <a:xfrm>
              <a:off x="1736592" y="34231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FFFFFF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B25785F1-53EA-2654-1AC4-664C9B936EE2}"/>
              </a:ext>
            </a:extLst>
          </p:cNvPr>
          <p:cNvGrpSpPr/>
          <p:nvPr/>
        </p:nvGrpSpPr>
        <p:grpSpPr>
          <a:xfrm>
            <a:off x="11811000" y="1104900"/>
            <a:ext cx="9737102" cy="9547574"/>
            <a:chOff x="0" y="0"/>
            <a:chExt cx="12982803" cy="1273009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96C0D268-BE4C-35C7-3630-515B5499D582}"/>
                </a:ext>
              </a:extLst>
            </p:cNvPr>
            <p:cNvSpPr/>
            <p:nvPr/>
          </p:nvSpPr>
          <p:spPr>
            <a:xfrm>
              <a:off x="0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1D6C89A5-9605-646E-44CF-D71F1106909D}"/>
                </a:ext>
              </a:extLst>
            </p:cNvPr>
            <p:cNvSpPr/>
            <p:nvPr/>
          </p:nvSpPr>
          <p:spPr>
            <a:xfrm>
              <a:off x="1822263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xmlns="" id="{0E31BBEF-83B2-C021-A5D3-4D93A5465A69}"/>
              </a:ext>
            </a:extLst>
          </p:cNvPr>
          <p:cNvSpPr txBox="1"/>
          <p:nvPr/>
        </p:nvSpPr>
        <p:spPr>
          <a:xfrm>
            <a:off x="990600" y="3695700"/>
            <a:ext cx="111252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b="1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DATABASE DESIGN </a:t>
            </a:r>
          </a:p>
          <a:p>
            <a:pPr algn="ctr">
              <a:lnSpc>
                <a:spcPts val="10999"/>
              </a:lnSpc>
            </a:pPr>
            <a:r>
              <a:rPr lang="en-US" sz="9999" b="1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(TABLES)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990044DA-4248-2260-8869-690894DB2C7E}"/>
              </a:ext>
            </a:extLst>
          </p:cNvPr>
          <p:cNvGrpSpPr/>
          <p:nvPr/>
        </p:nvGrpSpPr>
        <p:grpSpPr>
          <a:xfrm>
            <a:off x="1028700" y="8251101"/>
            <a:ext cx="5813605" cy="1090219"/>
            <a:chOff x="0" y="0"/>
            <a:chExt cx="7751473" cy="1453625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xmlns="" id="{6D748201-A841-D4AF-0A7F-B4271044BE0B}"/>
                </a:ext>
              </a:extLst>
            </p:cNvPr>
            <p:cNvSpPr txBox="1"/>
            <p:nvPr/>
          </p:nvSpPr>
          <p:spPr>
            <a:xfrm>
              <a:off x="0" y="666657"/>
              <a:ext cx="7751473" cy="78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200" b="1" spc="17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Let's begin.</a:t>
              </a: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xmlns="" id="{145C4D06-2F19-2BDE-E734-84EBD296A244}"/>
                </a:ext>
              </a:extLst>
            </p:cNvPr>
            <p:cNvSpPr/>
            <p:nvPr/>
          </p:nvSpPr>
          <p:spPr>
            <a:xfrm>
              <a:off x="0" y="0"/>
              <a:ext cx="5148736" cy="0"/>
            </a:xfrm>
            <a:prstGeom prst="line">
              <a:avLst/>
            </a:prstGeom>
            <a:ln w="1016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xmlns="" val="2073868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EEF5959-754E-32FC-1B69-B1DEC731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46EA1349-31F9-2B2A-5ABD-0AA61816EFE6}"/>
              </a:ext>
            </a:extLst>
          </p:cNvPr>
          <p:cNvGrpSpPr/>
          <p:nvPr/>
        </p:nvGrpSpPr>
        <p:grpSpPr>
          <a:xfrm>
            <a:off x="12877800" y="800100"/>
            <a:ext cx="6360313" cy="1701967"/>
            <a:chOff x="-1087775" y="57355"/>
            <a:chExt cx="18159062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3E1A2C1E-A9BB-BE4D-839E-11EE2DE6EC2D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59EFAE59-FF11-5266-E897-AFBB0A2F7389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FD78BC59-4BC9-41A8-AB25-8BC83381FB1B}"/>
                </a:ext>
              </a:extLst>
            </p:cNvPr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users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C95408F9-0DFD-5A83-1D42-A5B90CBACEAA}"/>
              </a:ext>
            </a:extLst>
          </p:cNvPr>
          <p:cNvSpPr/>
          <p:nvPr/>
        </p:nvSpPr>
        <p:spPr>
          <a:xfrm>
            <a:off x="1028700" y="2679799"/>
            <a:ext cx="16268700" cy="6883301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27DEF91A-A271-BE3D-5585-1243CDB05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5535112"/>
              </p:ext>
            </p:extLst>
          </p:nvPr>
        </p:nvGraphicFramePr>
        <p:xfrm>
          <a:off x="2743200" y="3387774"/>
          <a:ext cx="12801599" cy="5467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01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5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613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400" dirty="0"/>
                        <a:t>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400" dirty="0"/>
                        <a:t>email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Unique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400" dirty="0"/>
                        <a:t>password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400" dirty="0"/>
                        <a:t>role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 (</a:t>
                      </a:r>
                      <a:r>
                        <a:rPr lang="en-IN" sz="2400" dirty="0" err="1"/>
                        <a:t>enum</a:t>
                      </a:r>
                      <a:r>
                        <a:rPr lang="en-IN" sz="2400" dirty="0"/>
                        <a:t>: admin, instructor, student)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US" sz="2400" dirty="0" err="1"/>
                        <a:t>profilePic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/upload/default.png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579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10191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87CA183-8B88-F8EB-A583-28B54A34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A5EE4F02-988D-6F21-5C73-9FAC36D72F72}"/>
              </a:ext>
            </a:extLst>
          </p:cNvPr>
          <p:cNvGrpSpPr/>
          <p:nvPr/>
        </p:nvGrpSpPr>
        <p:grpSpPr>
          <a:xfrm>
            <a:off x="11353800" y="774533"/>
            <a:ext cx="7315200" cy="1701967"/>
            <a:chOff x="-1087775" y="57355"/>
            <a:chExt cx="18159062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549381D8-784C-35DC-D13C-B16D3017A407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F043564E-88D0-58B2-6BCD-D91E3115956F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2704C5BB-249B-49C8-EB48-AEAE6D79EC44}"/>
                </a:ext>
              </a:extLst>
            </p:cNvPr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instructors</a:t>
              </a: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A543EA3A-CB86-4CD7-07FD-B7125A700614}"/>
              </a:ext>
            </a:extLst>
          </p:cNvPr>
          <p:cNvSpPr/>
          <p:nvPr/>
        </p:nvSpPr>
        <p:spPr>
          <a:xfrm>
            <a:off x="1028700" y="2679799"/>
            <a:ext cx="16268700" cy="6883301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01765F6-4CAD-B64E-65B9-883877D0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26063111"/>
              </p:ext>
            </p:extLst>
          </p:nvPr>
        </p:nvGraphicFramePr>
        <p:xfrm>
          <a:off x="3124200" y="3387774"/>
          <a:ext cx="11658600" cy="5489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86191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6191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6191">
                <a:tc>
                  <a:txBody>
                    <a:bodyPr/>
                    <a:lstStyle/>
                    <a:p>
                      <a:r>
                        <a:rPr lang="en-IN" sz="2400" dirty="0"/>
                        <a:t>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6191">
                <a:tc>
                  <a:txBody>
                    <a:bodyPr/>
                    <a:lstStyle/>
                    <a:p>
                      <a:r>
                        <a:rPr lang="en-IN" sz="2400" dirty="0"/>
                        <a:t>bio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6191">
                <a:tc>
                  <a:txBody>
                    <a:bodyPr/>
                    <a:lstStyle/>
                    <a:p>
                      <a:r>
                        <a:rPr lang="en-IN" sz="2400" dirty="0"/>
                        <a:t>expertise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[String]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86191">
                <a:tc>
                  <a:txBody>
                    <a:bodyPr/>
                    <a:lstStyle/>
                    <a:p>
                      <a:r>
                        <a:rPr lang="en-US" sz="2400" dirty="0"/>
                        <a:t>qualifications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[String]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2252951"/>
                  </a:ext>
                </a:extLst>
              </a:tr>
              <a:tr h="686191">
                <a:tc>
                  <a:txBody>
                    <a:bodyPr/>
                    <a:lstStyle/>
                    <a:p>
                      <a:r>
                        <a:rPr lang="en-IN" sz="2400" dirty="0"/>
                        <a:t>experience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number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86191">
                <a:tc>
                  <a:txBody>
                    <a:bodyPr/>
                    <a:lstStyle/>
                    <a:p>
                      <a:r>
                        <a:rPr lang="en-US" sz="2400" dirty="0" err="1"/>
                        <a:t>courseCreated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Ref: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579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40049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4600" y="4072499"/>
            <a:ext cx="13185178" cy="1077218"/>
            <a:chOff x="0" y="-1642132"/>
            <a:chExt cx="17580237" cy="1436291"/>
          </a:xfrm>
        </p:grpSpPr>
        <p:sp>
          <p:nvSpPr>
            <p:cNvPr id="3" name="TextBox 3"/>
            <p:cNvSpPr txBox="1"/>
            <p:nvPr/>
          </p:nvSpPr>
          <p:spPr>
            <a:xfrm>
              <a:off x="917837" y="-1642132"/>
              <a:ext cx="16662400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b="1" dirty="0" err="1"/>
                <a:t>LearnX</a:t>
              </a:r>
              <a:r>
                <a:rPr lang="en-US" sz="2800" dirty="0"/>
                <a:t> is a Learning Management System (LMS) designed to make teaching and learning easier and more interactive.</a:t>
              </a:r>
              <a:endParaRPr lang="en-US" sz="2800" spc="15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 rot="-10800000">
              <a:off x="0" y="-1438932"/>
              <a:ext cx="454981" cy="394057"/>
              <a:chOff x="18" y="21085884"/>
              <a:chExt cx="6202662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8" y="21085884"/>
                <a:ext cx="6202662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2514600" y="5520299"/>
            <a:ext cx="13145415" cy="538609"/>
            <a:chOff x="-9466614" y="-66675"/>
            <a:chExt cx="17527222" cy="718146"/>
          </a:xfrm>
        </p:grpSpPr>
        <p:sp>
          <p:nvSpPr>
            <p:cNvPr id="7" name="TextBox 7"/>
            <p:cNvSpPr txBox="1"/>
            <p:nvPr/>
          </p:nvSpPr>
          <p:spPr>
            <a:xfrm>
              <a:off x="-8503632" y="-66675"/>
              <a:ext cx="16564240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/>
                <a:t>It connects </a:t>
              </a:r>
              <a:r>
                <a:rPr lang="en-US" sz="2800" b="1" dirty="0" err="1"/>
                <a:t>Admins</a:t>
              </a:r>
              <a:r>
                <a:rPr lang="en-US" sz="2800" b="1" dirty="0"/>
                <a:t>, Instructors, and Students</a:t>
              </a:r>
              <a:r>
                <a:rPr lang="en-US" sz="2800" dirty="0"/>
                <a:t> on a single platform.</a:t>
              </a:r>
              <a:endParaRPr lang="en-US" sz="2800" spc="15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 rot="-10800000">
              <a:off x="-9466614" y="107772"/>
              <a:ext cx="454982" cy="394058"/>
              <a:chOff x="129056601" y="-7"/>
              <a:chExt cx="6202676" cy="537213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9056601" y="-7"/>
                <a:ext cx="6202676" cy="5372138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2514600" y="6729081"/>
            <a:ext cx="12268199" cy="1077218"/>
            <a:chOff x="-98163" y="-66675"/>
            <a:chExt cx="16357600" cy="1436291"/>
          </a:xfrm>
        </p:grpSpPr>
        <p:sp>
          <p:nvSpPr>
            <p:cNvPr id="11" name="TextBox 11"/>
            <p:cNvSpPr txBox="1"/>
            <p:nvPr/>
          </p:nvSpPr>
          <p:spPr>
            <a:xfrm>
              <a:off x="816237" y="-66675"/>
              <a:ext cx="15443200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/>
                <a:t>Provides features like </a:t>
              </a:r>
              <a:r>
                <a:rPr lang="en-US" sz="2800" b="1" dirty="0"/>
                <a:t>course creation, lessons, exams, results, and progress tracking.</a:t>
              </a:r>
              <a:endParaRPr lang="en-US" sz="2800" spc="15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 rot="-10800000">
              <a:off x="-98163" y="162759"/>
              <a:ext cx="454982" cy="394057"/>
              <a:chOff x="1338234" y="-749622"/>
              <a:chExt cx="6202680" cy="53721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338234" y="-749622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2514600" y="8186291"/>
            <a:ext cx="13106400" cy="538609"/>
            <a:chOff x="-7010400" y="716028"/>
            <a:chExt cx="17475200" cy="718145"/>
          </a:xfrm>
        </p:grpSpPr>
        <p:sp>
          <p:nvSpPr>
            <p:cNvPr id="15" name="TextBox 15"/>
            <p:cNvSpPr txBox="1"/>
            <p:nvPr/>
          </p:nvSpPr>
          <p:spPr>
            <a:xfrm>
              <a:off x="-6197600" y="716028"/>
              <a:ext cx="166624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/>
                <a:t>Aims to </a:t>
              </a:r>
              <a:r>
                <a:rPr lang="en-US" sz="2800" b="1" dirty="0"/>
                <a:t>enhance accessibility, engagement, and efficiency</a:t>
              </a:r>
              <a:r>
                <a:rPr lang="en-US" sz="2800" dirty="0"/>
                <a:t> in the learning process.</a:t>
              </a:r>
              <a:endParaRPr lang="en-US" sz="3000" spc="15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grpSp>
          <p:nvGrpSpPr>
            <p:cNvPr id="16" name="Group 16"/>
            <p:cNvGrpSpPr/>
            <p:nvPr/>
          </p:nvGrpSpPr>
          <p:grpSpPr>
            <a:xfrm rot="-10800000">
              <a:off x="-7010400" y="920571"/>
              <a:ext cx="454983" cy="394057"/>
              <a:chOff x="95571533" y="-11080710"/>
              <a:chExt cx="6202698" cy="53721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95571533" y="-11080710"/>
                <a:ext cx="6202698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736592" y="34231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2590800" y="2247901"/>
            <a:ext cx="13111556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IN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47DC03-D71D-FD87-5766-7CB347251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89055C39-2C1C-04C3-3684-5E4E411E06D3}"/>
              </a:ext>
            </a:extLst>
          </p:cNvPr>
          <p:cNvGrpSpPr/>
          <p:nvPr/>
        </p:nvGrpSpPr>
        <p:grpSpPr>
          <a:xfrm>
            <a:off x="12268200" y="800100"/>
            <a:ext cx="6360313" cy="1701967"/>
            <a:chOff x="-1087775" y="57355"/>
            <a:chExt cx="18159062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F6769930-1556-94F3-8491-8624494EB796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26DFECC2-6E91-03CA-F321-216D3BA580D3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BCDD180F-31E0-0E4F-59A5-33ED9B416E8D}"/>
                </a:ext>
              </a:extLst>
            </p:cNvPr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students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54ED31E3-6583-E4F2-E4AB-63FD75F77940}"/>
              </a:ext>
            </a:extLst>
          </p:cNvPr>
          <p:cNvSpPr/>
          <p:nvPr/>
        </p:nvSpPr>
        <p:spPr>
          <a:xfrm>
            <a:off x="1028700" y="2679799"/>
            <a:ext cx="16268700" cy="6883301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0665A7D8-D85D-4BFB-B783-6D298D15E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06694772"/>
              </p:ext>
            </p:extLst>
          </p:nvPr>
        </p:nvGraphicFramePr>
        <p:xfrm>
          <a:off x="3276600" y="3778299"/>
          <a:ext cx="11811000" cy="468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400" dirty="0"/>
                        <a:t>user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400" dirty="0"/>
                        <a:t>education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400" dirty="0"/>
                        <a:t>interests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[String]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400" dirty="0" err="1"/>
                        <a:t>enrolledCourses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9670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DC4B73F-FA07-7310-CD5A-5A8FDDF3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4925957C-F19E-02AC-9DC5-1168B3FA1F89}"/>
              </a:ext>
            </a:extLst>
          </p:cNvPr>
          <p:cNvGrpSpPr/>
          <p:nvPr/>
        </p:nvGrpSpPr>
        <p:grpSpPr>
          <a:xfrm>
            <a:off x="11658600" y="800100"/>
            <a:ext cx="7162800" cy="1701967"/>
            <a:chOff x="-1087775" y="57355"/>
            <a:chExt cx="18159062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2003FA12-D6AE-AB6A-CBDB-3069BA643275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CA8C7E20-081D-A69B-B99B-CDBA64346A85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61F9B0CB-F359-4A4A-3632-F4235F1F3996}"/>
                </a:ext>
              </a:extLst>
            </p:cNvPr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categories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38CE2A59-4871-B26F-2773-27281366EAAF}"/>
              </a:ext>
            </a:extLst>
          </p:cNvPr>
          <p:cNvSpPr/>
          <p:nvPr/>
        </p:nvSpPr>
        <p:spPr>
          <a:xfrm>
            <a:off x="1028700" y="3162299"/>
            <a:ext cx="16268700" cy="6324601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0A286DA1-6138-3920-F7D7-6261A24F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02602678"/>
              </p:ext>
            </p:extLst>
          </p:nvPr>
        </p:nvGraphicFramePr>
        <p:xfrm>
          <a:off x="2895600" y="3971925"/>
          <a:ext cx="12268200" cy="4728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1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94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8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901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IN" sz="2400" dirty="0"/>
                        <a:t>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US" sz="2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 (</a:t>
                      </a:r>
                      <a:r>
                        <a:rPr lang="en-IN" sz="2400" dirty="0" err="1"/>
                        <a:t>enum</a:t>
                      </a:r>
                      <a:r>
                        <a:rPr lang="en-IN" sz="2400" dirty="0"/>
                        <a:t>: approved, pending, rejected)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approved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6799857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US" sz="2400" dirty="0" err="1"/>
                        <a:t>suggestedBy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9214953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r>
                        <a:rPr lang="en-US" sz="2400" dirty="0" err="1"/>
                        <a:t>createdAt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Date.now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7663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3572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9126C8-8B17-5EF1-E270-E7A85759C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955BF706-3C12-0384-3BF0-02E87AA3111C}"/>
              </a:ext>
            </a:extLst>
          </p:cNvPr>
          <p:cNvGrpSpPr/>
          <p:nvPr/>
        </p:nvGrpSpPr>
        <p:grpSpPr>
          <a:xfrm>
            <a:off x="12877800" y="800100"/>
            <a:ext cx="6360313" cy="1701967"/>
            <a:chOff x="-1087775" y="57355"/>
            <a:chExt cx="18159062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CE800916-DF1B-0160-56D7-090F46886872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C86E34DD-45B3-9F02-14E5-816612F443BA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E26D4145-95DA-3EFD-E091-04AA002E2997}"/>
                </a:ext>
              </a:extLst>
            </p:cNvPr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courses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C49CD08B-85D0-BE18-30EB-37324C58669B}"/>
              </a:ext>
            </a:extLst>
          </p:cNvPr>
          <p:cNvSpPr/>
          <p:nvPr/>
        </p:nvSpPr>
        <p:spPr>
          <a:xfrm>
            <a:off x="1028700" y="2679799"/>
            <a:ext cx="16268700" cy="7188101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EF8A8F53-17DC-BADF-FE84-BC956E93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02441416"/>
              </p:ext>
            </p:extLst>
          </p:nvPr>
        </p:nvGraphicFramePr>
        <p:xfrm>
          <a:off x="2038350" y="2913876"/>
          <a:ext cx="14192249" cy="6283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34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3425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08041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IN" sz="2400" dirty="0"/>
                        <a:t>title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IN" sz="2400" dirty="0"/>
                        <a:t>description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IN" sz="2400" dirty="0"/>
                        <a:t>level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2175">
                <a:tc>
                  <a:txBody>
                    <a:bodyPr/>
                    <a:lstStyle/>
                    <a:p>
                      <a:r>
                        <a:rPr lang="en-US" sz="2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US" sz="2400" dirty="0"/>
                        <a:t>instructor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5276412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US" sz="2400" dirty="0"/>
                        <a:t>lesson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lesson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4821257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US" sz="2400" dirty="0"/>
                        <a:t>exams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722592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8284816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US" sz="2400" dirty="0"/>
                        <a:t>thumbnail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7626771"/>
                  </a:ext>
                </a:extLst>
              </a:tr>
              <a:tr h="480032">
                <a:tc>
                  <a:txBody>
                    <a:bodyPr/>
                    <a:lstStyle/>
                    <a:p>
                      <a:r>
                        <a:rPr lang="en-US" sz="2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 (</a:t>
                      </a:r>
                      <a:r>
                        <a:rPr lang="en-US" sz="2400" dirty="0" err="1"/>
                        <a:t>enum</a:t>
                      </a:r>
                      <a:r>
                        <a:rPr lang="en-US" sz="2400" dirty="0"/>
                        <a:t>: draft, </a:t>
                      </a:r>
                      <a:r>
                        <a:rPr lang="en-US" sz="2400" dirty="0" err="1"/>
                        <a:t>pendingApproval</a:t>
                      </a:r>
                      <a:r>
                        <a:rPr lang="en-US" sz="2400" dirty="0"/>
                        <a:t>, approved, rejected)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3492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56238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4B65450-7A40-C91F-CA91-230DF4D45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261AFD75-F6C3-3E30-6D76-5C94D23EE201}"/>
              </a:ext>
            </a:extLst>
          </p:cNvPr>
          <p:cNvGrpSpPr/>
          <p:nvPr/>
        </p:nvGrpSpPr>
        <p:grpSpPr>
          <a:xfrm>
            <a:off x="10820400" y="800100"/>
            <a:ext cx="8077200" cy="2614872"/>
            <a:chOff x="-1087775" y="57355"/>
            <a:chExt cx="18159062" cy="3486495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7054C186-2A75-2458-D5B8-B6869635E07C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1526F18C-6CA2-B3B3-986B-AEC9D24D4893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AD13AC57-C10A-BA1B-1102-29F61AD9E1B7}"/>
                </a:ext>
              </a:extLst>
            </p:cNvPr>
            <p:cNvSpPr txBox="1"/>
            <p:nvPr/>
          </p:nvSpPr>
          <p:spPr>
            <a:xfrm>
              <a:off x="4135665" y="294328"/>
              <a:ext cx="12935622" cy="3249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 err="1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enrollments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FAE60C98-DD8A-3870-50FA-16349ECE5E61}"/>
              </a:ext>
            </a:extLst>
          </p:cNvPr>
          <p:cNvSpPr/>
          <p:nvPr/>
        </p:nvSpPr>
        <p:spPr>
          <a:xfrm>
            <a:off x="1028700" y="2679799"/>
            <a:ext cx="16268700" cy="7797701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9CDFBCD-C0BC-2434-1B77-0F74519D7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93464121"/>
              </p:ext>
            </p:extLst>
          </p:nvPr>
        </p:nvGraphicFramePr>
        <p:xfrm>
          <a:off x="2057400" y="2857500"/>
          <a:ext cx="13563600" cy="724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24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33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7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106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73408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Field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Type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Key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Default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IN" sz="1600" dirty="0"/>
                        <a:t>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String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Primary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IN" sz="1800" dirty="0"/>
                        <a:t>student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Ref: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IN" sz="1800" dirty="0"/>
                        <a:t>course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String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Ref: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IN" sz="1800" dirty="0"/>
                        <a:t>amount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Number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US" sz="1800" dirty="0" err="1"/>
                        <a:t>paymentId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String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US" sz="1800" dirty="0" err="1"/>
                        <a:t>orderId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7621899"/>
                  </a:ext>
                </a:extLst>
              </a:tr>
              <a:tr h="484534">
                <a:tc>
                  <a:txBody>
                    <a:bodyPr/>
                    <a:lstStyle/>
                    <a:p>
                      <a:r>
                        <a:rPr lang="en-US" sz="1800" dirty="0" err="1"/>
                        <a:t>paymentStatus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String (</a:t>
                      </a:r>
                      <a:r>
                        <a:rPr lang="en-US" sz="1800" dirty="0" err="1"/>
                        <a:t>enum</a:t>
                      </a:r>
                      <a:r>
                        <a:rPr lang="en-US" sz="1800" dirty="0"/>
                        <a:t>: pending, complete, failed)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5276412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US" sz="1800" dirty="0" err="1"/>
                        <a:t>paymentDate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Date.now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8020676"/>
                  </a:ext>
                </a:extLst>
              </a:tr>
              <a:tr h="504854">
                <a:tc>
                  <a:txBody>
                    <a:bodyPr/>
                    <a:lstStyle/>
                    <a:p>
                      <a:r>
                        <a:rPr lang="en-US" sz="18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String (</a:t>
                      </a:r>
                      <a:r>
                        <a:rPr lang="en-US" sz="1800" dirty="0" err="1"/>
                        <a:t>enum</a:t>
                      </a:r>
                      <a:r>
                        <a:rPr lang="en-US" sz="1800" dirty="0"/>
                        <a:t>: </a:t>
                      </a:r>
                      <a:r>
                        <a:rPr lang="en-US" sz="1800" dirty="0" err="1"/>
                        <a:t>active,completed</a:t>
                      </a:r>
                      <a:r>
                        <a:rPr lang="en-US" sz="1800" dirty="0"/>
                        <a:t>, cancelled)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4821257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US" sz="1800" dirty="0" err="1"/>
                        <a:t>expiryDate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After 6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722592"/>
                  </a:ext>
                </a:extLst>
              </a:tr>
              <a:tr h="424060">
                <a:tc>
                  <a:txBody>
                    <a:bodyPr/>
                    <a:lstStyle/>
                    <a:p>
                      <a:r>
                        <a:rPr lang="en-US" sz="1800" dirty="0"/>
                        <a:t>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 , Min: 0, Max: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8284816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US" sz="1800" dirty="0" err="1"/>
                        <a:t>completedLessons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Ref: lesson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4066851"/>
                  </a:ext>
                </a:extLst>
              </a:tr>
              <a:tr h="1619553">
                <a:tc>
                  <a:txBody>
                    <a:bodyPr/>
                    <a:lstStyle/>
                    <a:p>
                      <a:r>
                        <a:rPr lang="en-US" sz="1800" dirty="0" err="1"/>
                        <a:t>examProgress</a:t>
                      </a:r>
                      <a:r>
                        <a:rPr lang="en-US" sz="1800" dirty="0"/>
                        <a:t>:</a:t>
                      </a:r>
                    </a:p>
                    <a:p>
                      <a:r>
                        <a:rPr lang="en-US" sz="1600" dirty="0"/>
                        <a:t>     </a:t>
                      </a:r>
                      <a:r>
                        <a:rPr lang="en-US" sz="1600" dirty="0" err="1"/>
                        <a:t>examId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     attempts</a:t>
                      </a:r>
                    </a:p>
                    <a:p>
                      <a:r>
                        <a:rPr lang="en-US" sz="1600" dirty="0"/>
                        <a:t>     </a:t>
                      </a:r>
                      <a:r>
                        <a:rPr lang="en-US" sz="1600" dirty="0" err="1"/>
                        <a:t>bestScore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     </a:t>
                      </a:r>
                      <a:r>
                        <a:rPr lang="en-US" sz="1600" dirty="0" err="1"/>
                        <a:t>lastAttemptAt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     </a:t>
                      </a:r>
                      <a:r>
                        <a:rPr lang="en-US" sz="1600" dirty="0" err="1"/>
                        <a:t>isCompleted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String</a:t>
                      </a:r>
                    </a:p>
                    <a:p>
                      <a:r>
                        <a:rPr lang="en-US" sz="1600" dirty="0"/>
                        <a:t>Number</a:t>
                      </a:r>
                    </a:p>
                    <a:p>
                      <a:r>
                        <a:rPr lang="en-US" sz="1600" dirty="0"/>
                        <a:t>Number</a:t>
                      </a:r>
                    </a:p>
                    <a:p>
                      <a:r>
                        <a:rPr lang="en-US" sz="1600" dirty="0"/>
                        <a:t>Date</a:t>
                      </a:r>
                    </a:p>
                    <a:p>
                      <a:r>
                        <a:rPr lang="en-US" sz="1600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Ref: exam</a:t>
                      </a:r>
                    </a:p>
                    <a:p>
                      <a:r>
                        <a:rPr lang="en-US" sz="1600" dirty="0"/>
                        <a:t>-</a:t>
                      </a:r>
                    </a:p>
                    <a:p>
                      <a:r>
                        <a:rPr lang="en-US" sz="1600" dirty="0"/>
                        <a:t>-</a:t>
                      </a:r>
                    </a:p>
                    <a:p>
                      <a:r>
                        <a:rPr lang="en-US" sz="1600" dirty="0"/>
                        <a:t>-</a:t>
                      </a:r>
                    </a:p>
                    <a:p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-</a:t>
                      </a:r>
                    </a:p>
                    <a:p>
                      <a:r>
                        <a:rPr lang="en-US" sz="1600" dirty="0"/>
                        <a:t>0, Max: 3</a:t>
                      </a:r>
                    </a:p>
                    <a:p>
                      <a:r>
                        <a:rPr lang="en-US" sz="1600" dirty="0"/>
                        <a:t>0</a:t>
                      </a:r>
                    </a:p>
                    <a:p>
                      <a:r>
                        <a:rPr lang="en-US" sz="1600" dirty="0"/>
                        <a:t>-</a:t>
                      </a:r>
                    </a:p>
                    <a:p>
                      <a:r>
                        <a:rPr lang="en-US" sz="16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2311148"/>
                  </a:ext>
                </a:extLst>
              </a:tr>
              <a:tr h="373743">
                <a:tc>
                  <a:txBody>
                    <a:bodyPr/>
                    <a:lstStyle/>
                    <a:p>
                      <a:r>
                        <a:rPr lang="en-US" sz="1800" dirty="0"/>
                        <a:t>certificate: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2494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37176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736DA72-5303-8177-76E6-30F767AAE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9841DA38-BD35-B384-FC12-770F225FF2E8}"/>
              </a:ext>
            </a:extLst>
          </p:cNvPr>
          <p:cNvGrpSpPr/>
          <p:nvPr/>
        </p:nvGrpSpPr>
        <p:grpSpPr>
          <a:xfrm>
            <a:off x="12918287" y="800100"/>
            <a:ext cx="6360313" cy="1701967"/>
            <a:chOff x="-1087775" y="57355"/>
            <a:chExt cx="18159062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8C3A9281-F3F6-6C9E-5B4F-59894D0869A0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CAE6BB2B-F018-0CDD-5C92-CAA74D76AF9F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EF0C5ED5-9213-F012-6C86-349C83F57579}"/>
                </a:ext>
              </a:extLst>
            </p:cNvPr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lessons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6D5E7C63-4B5F-36ED-53A9-C1B96EFE1C4D}"/>
              </a:ext>
            </a:extLst>
          </p:cNvPr>
          <p:cNvSpPr/>
          <p:nvPr/>
        </p:nvSpPr>
        <p:spPr>
          <a:xfrm>
            <a:off x="1028700" y="3009900"/>
            <a:ext cx="16268700" cy="6172200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02AABAA3-5509-3EBB-796A-2B7A5FBF5C58}"/>
              </a:ext>
            </a:extLst>
          </p:cNvPr>
          <p:cNvGraphicFramePr>
            <a:graphicFrameLocks noGrp="1"/>
          </p:cNvGraphicFramePr>
          <p:nvPr/>
        </p:nvGraphicFramePr>
        <p:xfrm>
          <a:off x="2038350" y="3644950"/>
          <a:ext cx="14192249" cy="495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4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29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72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3372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908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course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title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 err="1"/>
                        <a:t>contentType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 (</a:t>
                      </a:r>
                      <a:r>
                        <a:rPr lang="en-IN" sz="2400" dirty="0" err="1"/>
                        <a:t>enum</a:t>
                      </a:r>
                      <a:r>
                        <a:rPr lang="en-IN" sz="2400" dirty="0"/>
                        <a:t>: video, pdf, text)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55621">
                <a:tc>
                  <a:txBody>
                    <a:bodyPr/>
                    <a:lstStyle/>
                    <a:p>
                      <a:r>
                        <a:rPr lang="en-US" sz="2400" dirty="0" err="1"/>
                        <a:t>fileUrl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5276412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isPreviewFree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4821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81487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15964E0-EF32-192D-8A44-B854D1A4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591A6CD3-90E3-A90A-A981-235C282B8028}"/>
              </a:ext>
            </a:extLst>
          </p:cNvPr>
          <p:cNvGrpSpPr/>
          <p:nvPr/>
        </p:nvGrpSpPr>
        <p:grpSpPr>
          <a:xfrm>
            <a:off x="12918287" y="800100"/>
            <a:ext cx="6360313" cy="1701967"/>
            <a:chOff x="-1087775" y="57355"/>
            <a:chExt cx="18159062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B4B80EE6-80E2-11C9-8ADC-C5090ED208DC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1E47F07C-217C-4D8F-5A52-D5A543E3871A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624C543B-C050-83EF-B23C-A439EFB4BD47}"/>
                </a:ext>
              </a:extLst>
            </p:cNvPr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exams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0C1999FA-4C81-8346-4FBA-24E90D7230B3}"/>
              </a:ext>
            </a:extLst>
          </p:cNvPr>
          <p:cNvSpPr/>
          <p:nvPr/>
        </p:nvSpPr>
        <p:spPr>
          <a:xfrm>
            <a:off x="1028700" y="3009900"/>
            <a:ext cx="16268700" cy="6172200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F3510790-4270-9365-B823-EAD467477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20425598"/>
              </p:ext>
            </p:extLst>
          </p:nvPr>
        </p:nvGraphicFramePr>
        <p:xfrm>
          <a:off x="3444240" y="3578573"/>
          <a:ext cx="11399520" cy="503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908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course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title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duration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55621">
                <a:tc>
                  <a:txBody>
                    <a:bodyPr/>
                    <a:lstStyle/>
                    <a:p>
                      <a:r>
                        <a:rPr lang="en-US" sz="2400" dirty="0"/>
                        <a:t>questions:</a:t>
                      </a:r>
                    </a:p>
                    <a:p>
                      <a:r>
                        <a:rPr lang="en-US" sz="2400" dirty="0"/>
                        <a:t>         </a:t>
                      </a:r>
                      <a:r>
                        <a:rPr lang="en-US" sz="2400" dirty="0" err="1"/>
                        <a:t>questionText</a:t>
                      </a:r>
                      <a:endParaRPr lang="en-US" sz="2400" dirty="0"/>
                    </a:p>
                    <a:p>
                      <a:r>
                        <a:rPr lang="en-US" sz="2400" dirty="0"/>
                        <a:t>         options</a:t>
                      </a:r>
                    </a:p>
                    <a:p>
                      <a:r>
                        <a:rPr lang="en-US" sz="2400" dirty="0"/>
                        <a:t>         </a:t>
                      </a:r>
                      <a:r>
                        <a:rPr lang="en-US" sz="2400" dirty="0" err="1"/>
                        <a:t>correctAnswer</a:t>
                      </a:r>
                      <a:endParaRPr lang="en-US" sz="2400" dirty="0"/>
                    </a:p>
                    <a:p>
                      <a:r>
                        <a:rPr lang="en-US" sz="2400" dirty="0"/>
                        <a:t>        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String</a:t>
                      </a:r>
                    </a:p>
                    <a:p>
                      <a:r>
                        <a:rPr lang="en-US" sz="2400" dirty="0"/>
                        <a:t>[String]</a:t>
                      </a:r>
                    </a:p>
                    <a:p>
                      <a:r>
                        <a:rPr lang="en-US" sz="2400" dirty="0"/>
                        <a:t>String</a:t>
                      </a:r>
                    </a:p>
                    <a:p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-</a:t>
                      </a:r>
                    </a:p>
                    <a:p>
                      <a:r>
                        <a:rPr lang="en-US" sz="2400" dirty="0"/>
                        <a:t>-</a:t>
                      </a:r>
                    </a:p>
                    <a:p>
                      <a:r>
                        <a:rPr lang="en-US" sz="2400" dirty="0"/>
                        <a:t>-</a:t>
                      </a:r>
                    </a:p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-</a:t>
                      </a:r>
                    </a:p>
                    <a:p>
                      <a:r>
                        <a:rPr lang="en-US" sz="2400" dirty="0"/>
                        <a:t>-</a:t>
                      </a:r>
                    </a:p>
                    <a:p>
                      <a:r>
                        <a:rPr lang="en-US" sz="2400" dirty="0"/>
                        <a:t>-</a:t>
                      </a:r>
                    </a:p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13593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F811AE3-6DB1-51FC-148A-A497CFB65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077031D5-09C6-FBD9-0299-49E4001A7A46}"/>
              </a:ext>
            </a:extLst>
          </p:cNvPr>
          <p:cNvGrpSpPr/>
          <p:nvPr/>
        </p:nvGrpSpPr>
        <p:grpSpPr>
          <a:xfrm>
            <a:off x="12918287" y="800100"/>
            <a:ext cx="6360313" cy="1701967"/>
            <a:chOff x="-1087775" y="57355"/>
            <a:chExt cx="18159062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DBEA6ABE-B771-8050-93DB-F9455700981E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53929C64-772C-C08D-9B3D-22146853BA85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5D257769-E077-DD8A-15D7-8601912F454A}"/>
                </a:ext>
              </a:extLst>
            </p:cNvPr>
            <p:cNvSpPr txBox="1"/>
            <p:nvPr/>
          </p:nvSpPr>
          <p:spPr>
            <a:xfrm>
              <a:off x="4135665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results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21E92A36-EB74-371A-3F4E-5FFB4FEE056B}"/>
              </a:ext>
            </a:extLst>
          </p:cNvPr>
          <p:cNvSpPr/>
          <p:nvPr/>
        </p:nvSpPr>
        <p:spPr>
          <a:xfrm>
            <a:off x="1028700" y="3009900"/>
            <a:ext cx="16268700" cy="6172200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4FC4E2C1-EF5A-41A6-000D-F58F35569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19838403"/>
              </p:ext>
            </p:extLst>
          </p:nvPr>
        </p:nvGraphicFramePr>
        <p:xfrm>
          <a:off x="3444240" y="3578573"/>
          <a:ext cx="11399520" cy="5023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908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exam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answers</a:t>
                      </a:r>
                    </a:p>
                    <a:p>
                      <a:r>
                        <a:rPr lang="en-US" sz="2400" dirty="0"/>
                        <a:t>          </a:t>
                      </a:r>
                      <a:r>
                        <a:rPr lang="en-US" sz="2400" dirty="0" err="1"/>
                        <a:t>questionId</a:t>
                      </a:r>
                      <a:endParaRPr lang="en-US" sz="2400" dirty="0"/>
                    </a:p>
                    <a:p>
                      <a:r>
                        <a:rPr lang="en-US" sz="2400" dirty="0"/>
                        <a:t>          </a:t>
                      </a:r>
                      <a:r>
                        <a:rPr lang="en-US" sz="2400" dirty="0" err="1"/>
                        <a:t>selectedOption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String</a:t>
                      </a:r>
                    </a:p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-</a:t>
                      </a:r>
                    </a:p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55621">
                <a:tc>
                  <a:txBody>
                    <a:bodyPr/>
                    <a:lstStyle/>
                    <a:p>
                      <a:r>
                        <a:rPr lang="en-US" sz="2400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6337506"/>
                  </a:ext>
                </a:extLst>
              </a:tr>
              <a:tr h="655621">
                <a:tc>
                  <a:txBody>
                    <a:bodyPr/>
                    <a:lstStyle/>
                    <a:p>
                      <a:r>
                        <a:rPr lang="en-US" sz="2400" dirty="0" err="1"/>
                        <a:t>attemptNumber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037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00759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BB325BA-69F8-DF17-D22A-9CFC7AC0E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4B392892-B5B5-4740-0CB3-50C6758C83A4}"/>
              </a:ext>
            </a:extLst>
          </p:cNvPr>
          <p:cNvGrpSpPr/>
          <p:nvPr/>
        </p:nvGrpSpPr>
        <p:grpSpPr>
          <a:xfrm>
            <a:off x="12918287" y="800100"/>
            <a:ext cx="6324600" cy="1701967"/>
            <a:chOff x="-1087775" y="57355"/>
            <a:chExt cx="18057099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43CE50AF-1C79-9ECC-6225-CE1AC39B5865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5A8ED3AB-A321-8DA9-17A8-B18B7AD70538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0FE92DB5-7B80-731B-0E84-6DF6404C209B}"/>
                </a:ext>
              </a:extLst>
            </p:cNvPr>
            <p:cNvSpPr txBox="1"/>
            <p:nvPr/>
          </p:nvSpPr>
          <p:spPr>
            <a:xfrm>
              <a:off x="2395221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payments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9A5A149C-64CE-62C2-4417-BB19577D9BA0}"/>
              </a:ext>
            </a:extLst>
          </p:cNvPr>
          <p:cNvSpPr/>
          <p:nvPr/>
        </p:nvSpPr>
        <p:spPr>
          <a:xfrm>
            <a:off x="1028700" y="2688108"/>
            <a:ext cx="16268700" cy="7598892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E4E0B485-5BC7-1357-0309-FE0832611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46748524"/>
              </p:ext>
            </p:extLst>
          </p:nvPr>
        </p:nvGraphicFramePr>
        <p:xfrm>
          <a:off x="2243137" y="2828291"/>
          <a:ext cx="13801726" cy="7318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5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762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077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21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908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US" sz="2400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7050674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US" sz="2400" dirty="0"/>
                        <a:t>instructor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60179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course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Ref: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amount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/>
                        <a:t>platformCommission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55621">
                <a:tc>
                  <a:txBody>
                    <a:bodyPr/>
                    <a:lstStyle/>
                    <a:p>
                      <a:r>
                        <a:rPr lang="en-US" sz="2400" dirty="0" err="1"/>
                        <a:t>instructorEarning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number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US" sz="2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String (</a:t>
                      </a:r>
                      <a:r>
                        <a:rPr lang="en-IN" sz="2400" dirty="0" err="1"/>
                        <a:t>enum</a:t>
                      </a:r>
                      <a:r>
                        <a:rPr lang="en-IN" sz="2400" dirty="0"/>
                        <a:t>: pending, completed, failed)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5276412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paymentId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9173571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paymentDate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Date.now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4821257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paymentMethod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String (</a:t>
                      </a:r>
                      <a:r>
                        <a:rPr lang="en-IN" sz="2400" dirty="0" err="1"/>
                        <a:t>enum</a:t>
                      </a:r>
                      <a:r>
                        <a:rPr lang="en-IN" sz="2400" dirty="0"/>
                        <a:t>: </a:t>
                      </a:r>
                      <a:r>
                        <a:rPr lang="en-IN" sz="2400" dirty="0" err="1"/>
                        <a:t>Razorpay</a:t>
                      </a:r>
                      <a:r>
                        <a:rPr lang="en-IN" sz="2400" dirty="0"/>
                        <a:t>, PayPal, Bank Transfer)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Razorpay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014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37176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9514BE8-7808-E685-470B-064E085DF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747823B0-0FE0-F317-633C-E3BCBFC52575}"/>
              </a:ext>
            </a:extLst>
          </p:cNvPr>
          <p:cNvGrpSpPr/>
          <p:nvPr/>
        </p:nvGrpSpPr>
        <p:grpSpPr>
          <a:xfrm>
            <a:off x="12918287" y="800100"/>
            <a:ext cx="6324600" cy="1701967"/>
            <a:chOff x="-1087775" y="57355"/>
            <a:chExt cx="18057099" cy="2269289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xmlns="" id="{B770465D-CB5A-7BC3-3A18-156A7C7AF55F}"/>
                </a:ext>
              </a:extLst>
            </p:cNvPr>
            <p:cNvGrpSpPr/>
            <p:nvPr/>
          </p:nvGrpSpPr>
          <p:grpSpPr>
            <a:xfrm rot="-10800000">
              <a:off x="-1087775" y="57355"/>
              <a:ext cx="18057099" cy="2269289"/>
              <a:chOff x="2575100" y="-135776"/>
              <a:chExt cx="42746660" cy="53721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xmlns="" id="{669CAF3F-AFD4-9C74-C9DF-ABC12433B68B}"/>
                  </a:ext>
                </a:extLst>
              </p:cNvPr>
              <p:cNvSpPr/>
              <p:nvPr/>
            </p:nvSpPr>
            <p:spPr>
              <a:xfrm>
                <a:off x="2575100" y="-135776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E5642F11-0C2A-FF10-4F9D-5CC1F075D497}"/>
                </a:ext>
              </a:extLst>
            </p:cNvPr>
            <p:cNvSpPr txBox="1"/>
            <p:nvPr/>
          </p:nvSpPr>
          <p:spPr>
            <a:xfrm>
              <a:off x="2277519" y="294328"/>
              <a:ext cx="12935622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 err="1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contactus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E6611EB-9196-A5F2-9A87-3FA368CAFC0C}"/>
              </a:ext>
            </a:extLst>
          </p:cNvPr>
          <p:cNvSpPr/>
          <p:nvPr/>
        </p:nvSpPr>
        <p:spPr>
          <a:xfrm>
            <a:off x="1028700" y="3009900"/>
            <a:ext cx="16268700" cy="6172200"/>
          </a:xfrm>
          <a:prstGeom prst="rect">
            <a:avLst/>
          </a:prstGeom>
          <a:solidFill>
            <a:srgbClr val="1836B2">
              <a:alpha val="8627"/>
            </a:srgbClr>
          </a:solid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0F13DC2-2E90-450F-11BF-07D2A5FBD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17892502"/>
              </p:ext>
            </p:extLst>
          </p:nvPr>
        </p:nvGraphicFramePr>
        <p:xfrm>
          <a:off x="3463290" y="3912214"/>
          <a:ext cx="11399520" cy="4490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850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908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Type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Default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000" dirty="0"/>
                        <a:t>_id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Primary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1382">
                <a:tc>
                  <a:txBody>
                    <a:bodyPr/>
                    <a:lstStyle/>
                    <a:p>
                      <a:r>
                        <a:rPr lang="en-IN" sz="2400" dirty="0"/>
                        <a:t>email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5621">
                <a:tc>
                  <a:txBody>
                    <a:bodyPr/>
                    <a:lstStyle/>
                    <a:p>
                      <a:r>
                        <a:rPr lang="en-US" sz="2400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55621">
                <a:tc>
                  <a:txBody>
                    <a:bodyPr/>
                    <a:lstStyle/>
                    <a:p>
                      <a:r>
                        <a:rPr lang="en-US" sz="2400" dirty="0"/>
                        <a:t>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4567759"/>
                  </a:ext>
                </a:extLst>
              </a:tr>
              <a:tr h="655621">
                <a:tc>
                  <a:txBody>
                    <a:bodyPr/>
                    <a:lstStyle/>
                    <a:p>
                      <a:r>
                        <a:rPr lang="en-US" sz="2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 (</a:t>
                      </a:r>
                      <a:r>
                        <a:rPr lang="en-US" sz="2400" dirty="0" err="1"/>
                        <a:t>enum</a:t>
                      </a:r>
                      <a:r>
                        <a:rPr lang="en-US" sz="2400" dirty="0"/>
                        <a:t>: pending, resolved)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2571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35896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736592" y="34231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IN" sz="2899" b="1" dirty="0">
                  <a:solidFill>
                    <a:srgbClr val="FFFFFF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  <a:endParaRPr lang="en-US" sz="2899" b="1" dirty="0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endParaRPr>
            </a:p>
          </p:txBody>
        </p:sp>
      </p:grpSp>
      <p:grpSp>
        <p:nvGrpSpPr>
          <p:cNvPr id="5" name="Group 6"/>
          <p:cNvGrpSpPr/>
          <p:nvPr/>
        </p:nvGrpSpPr>
        <p:grpSpPr>
          <a:xfrm>
            <a:off x="1028700" y="3467100"/>
            <a:ext cx="15049500" cy="5791200"/>
            <a:chOff x="0" y="-596509"/>
            <a:chExt cx="20066001" cy="7721599"/>
          </a:xfrm>
        </p:grpSpPr>
        <p:sp>
          <p:nvSpPr>
            <p:cNvPr id="7" name="TextBox 7"/>
            <p:cNvSpPr txBox="1"/>
            <p:nvPr/>
          </p:nvSpPr>
          <p:spPr>
            <a:xfrm>
              <a:off x="0" y="-596509"/>
              <a:ext cx="20066001" cy="1880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IN" sz="9999" b="1" dirty="0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PAGE SCREENTSHORTS</a:t>
              </a:r>
              <a:endParaRPr lang="en-US" sz="9999" b="1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37690"/>
              <a:ext cx="11932310" cy="787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u="none" spc="17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Let's begin.</a:t>
              </a:r>
            </a:p>
          </p:txBody>
        </p:sp>
      </p:grpSp>
      <p:grpSp>
        <p:nvGrpSpPr>
          <p:cNvPr id="6" name="Group 9"/>
          <p:cNvGrpSpPr/>
          <p:nvPr/>
        </p:nvGrpSpPr>
        <p:grpSpPr>
          <a:xfrm>
            <a:off x="11426595" y="2362127"/>
            <a:ext cx="9737102" cy="9547574"/>
            <a:chOff x="0" y="0"/>
            <a:chExt cx="12982803" cy="12730098"/>
          </a:xfrm>
        </p:grpSpPr>
        <p:sp>
          <p:nvSpPr>
            <p:cNvPr id="10" name="Freeform 10"/>
            <p:cNvSpPr/>
            <p:nvPr/>
          </p:nvSpPr>
          <p:spPr>
            <a:xfrm>
              <a:off x="0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22263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736592" y="29997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683656" y="3060532"/>
            <a:ext cx="9273883" cy="1701967"/>
            <a:chOff x="0" y="-47447"/>
            <a:chExt cx="12365178" cy="2269289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0" y="-47447"/>
              <a:ext cx="12365178" cy="2269289"/>
              <a:chOff x="0" y="112321"/>
              <a:chExt cx="29272148" cy="53721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112321"/>
                <a:ext cx="29272148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29272148" h="5372100">
                    <a:moveTo>
                      <a:pt x="2772147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7721477" y="5372100"/>
                    </a:lnTo>
                    <a:lnTo>
                      <a:pt x="29272148" y="2686050"/>
                    </a:lnTo>
                    <a:lnTo>
                      <a:pt x="27721477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967537" y="298561"/>
              <a:ext cx="7778036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OBJECTIVE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22" name="Group 2"/>
          <p:cNvGrpSpPr/>
          <p:nvPr/>
        </p:nvGrpSpPr>
        <p:grpSpPr>
          <a:xfrm>
            <a:off x="1524000" y="5533758"/>
            <a:ext cx="13185178" cy="447942"/>
            <a:chOff x="0" y="-1642131"/>
            <a:chExt cx="17580237" cy="597256"/>
          </a:xfrm>
        </p:grpSpPr>
        <p:sp>
          <p:nvSpPr>
            <p:cNvPr id="23" name="TextBox 3"/>
            <p:cNvSpPr txBox="1"/>
            <p:nvPr/>
          </p:nvSpPr>
          <p:spPr>
            <a:xfrm>
              <a:off x="917837" y="-1642131"/>
              <a:ext cx="16662400" cy="57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/>
                <a:t>Provide a </a:t>
              </a:r>
              <a:r>
                <a:rPr lang="en-US" sz="2800" b="1" dirty="0"/>
                <a:t>centralized platform</a:t>
              </a:r>
              <a:r>
                <a:rPr lang="en-US" sz="2800" dirty="0"/>
                <a:t> for managing courses, lessons, and exams.</a:t>
              </a:r>
            </a:p>
          </p:txBody>
        </p:sp>
        <p:grpSp>
          <p:nvGrpSpPr>
            <p:cNvPr id="24" name="Group 4"/>
            <p:cNvGrpSpPr/>
            <p:nvPr/>
          </p:nvGrpSpPr>
          <p:grpSpPr>
            <a:xfrm rot="-10800000">
              <a:off x="0" y="-1438932"/>
              <a:ext cx="454981" cy="394057"/>
              <a:chOff x="18" y="21085884"/>
              <a:chExt cx="6202662" cy="5372100"/>
            </a:xfrm>
          </p:grpSpPr>
          <p:sp>
            <p:nvSpPr>
              <p:cNvPr id="25" name="Freeform 5"/>
              <p:cNvSpPr/>
              <p:nvPr/>
            </p:nvSpPr>
            <p:spPr>
              <a:xfrm>
                <a:off x="18" y="21085884"/>
                <a:ext cx="6202662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26" name="Group 6"/>
          <p:cNvGrpSpPr/>
          <p:nvPr/>
        </p:nvGrpSpPr>
        <p:grpSpPr>
          <a:xfrm>
            <a:off x="1524000" y="6515100"/>
            <a:ext cx="13145415" cy="499047"/>
            <a:chOff x="-9466614" y="-66675"/>
            <a:chExt cx="17527222" cy="665397"/>
          </a:xfrm>
        </p:grpSpPr>
        <p:sp>
          <p:nvSpPr>
            <p:cNvPr id="27" name="TextBox 7"/>
            <p:cNvSpPr txBox="1"/>
            <p:nvPr/>
          </p:nvSpPr>
          <p:spPr>
            <a:xfrm>
              <a:off x="-8503633" y="-66675"/>
              <a:ext cx="16564241" cy="6653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/>
                <a:t>Enhance </a:t>
              </a:r>
              <a:r>
                <a:rPr lang="en-US" sz="2800" b="1" dirty="0"/>
                <a:t>student learning</a:t>
              </a:r>
              <a:r>
                <a:rPr lang="en-US" sz="2800" dirty="0"/>
                <a:t> through easy access, progress tracking, and results.</a:t>
              </a:r>
              <a:endParaRPr lang="en-US" sz="2800" spc="15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grpSp>
          <p:nvGrpSpPr>
            <p:cNvPr id="28" name="Group 8"/>
            <p:cNvGrpSpPr/>
            <p:nvPr/>
          </p:nvGrpSpPr>
          <p:grpSpPr>
            <a:xfrm rot="-10800000">
              <a:off x="-9466614" y="107772"/>
              <a:ext cx="454982" cy="394058"/>
              <a:chOff x="129056601" y="-7"/>
              <a:chExt cx="6202676" cy="5372138"/>
            </a:xfrm>
          </p:grpSpPr>
          <p:sp>
            <p:nvSpPr>
              <p:cNvPr id="29" name="Freeform 9"/>
              <p:cNvSpPr/>
              <p:nvPr/>
            </p:nvSpPr>
            <p:spPr>
              <a:xfrm>
                <a:off x="129056601" y="-7"/>
                <a:ext cx="6202676" cy="5372138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30" name="Group 10"/>
          <p:cNvGrpSpPr/>
          <p:nvPr/>
        </p:nvGrpSpPr>
        <p:grpSpPr>
          <a:xfrm>
            <a:off x="1524000" y="7500491"/>
            <a:ext cx="13411200" cy="538609"/>
            <a:chOff x="-98163" y="-66675"/>
            <a:chExt cx="17881601" cy="718146"/>
          </a:xfrm>
        </p:grpSpPr>
        <p:sp>
          <p:nvSpPr>
            <p:cNvPr id="31" name="TextBox 11"/>
            <p:cNvSpPr txBox="1"/>
            <p:nvPr/>
          </p:nvSpPr>
          <p:spPr>
            <a:xfrm>
              <a:off x="816237" y="-66675"/>
              <a:ext cx="16967201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/>
                <a:t>Support </a:t>
              </a:r>
              <a:r>
                <a:rPr lang="en-US" sz="2800" b="1" dirty="0"/>
                <a:t>instructors and </a:t>
              </a:r>
              <a:r>
                <a:rPr lang="en-US" sz="2800" b="1" dirty="0" err="1"/>
                <a:t>admins</a:t>
              </a:r>
              <a:r>
                <a:rPr lang="en-US" sz="2800" dirty="0"/>
                <a:t> with efficient tools for teaching and management.</a:t>
              </a:r>
              <a:endParaRPr lang="en-US" sz="2800" spc="15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grpSp>
          <p:nvGrpSpPr>
            <p:cNvPr id="32" name="Group 12"/>
            <p:cNvGrpSpPr/>
            <p:nvPr/>
          </p:nvGrpSpPr>
          <p:grpSpPr>
            <a:xfrm rot="-10800000">
              <a:off x="-98163" y="148870"/>
              <a:ext cx="454982" cy="394057"/>
              <a:chOff x="1338234" y="-560271"/>
              <a:chExt cx="6202680" cy="5372100"/>
            </a:xfrm>
          </p:grpSpPr>
          <p:sp>
            <p:nvSpPr>
              <p:cNvPr id="33" name="Freeform 13"/>
              <p:cNvSpPr/>
              <p:nvPr/>
            </p:nvSpPr>
            <p:spPr>
              <a:xfrm>
                <a:off x="1338234" y="-560271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38" name="Group 10"/>
          <p:cNvGrpSpPr/>
          <p:nvPr/>
        </p:nvGrpSpPr>
        <p:grpSpPr>
          <a:xfrm>
            <a:off x="1524000" y="8522613"/>
            <a:ext cx="13411200" cy="430887"/>
            <a:chOff x="-98163" y="-66675"/>
            <a:chExt cx="17881601" cy="574516"/>
          </a:xfrm>
        </p:grpSpPr>
        <p:sp>
          <p:nvSpPr>
            <p:cNvPr id="39" name="TextBox 11"/>
            <p:cNvSpPr txBox="1"/>
            <p:nvPr/>
          </p:nvSpPr>
          <p:spPr>
            <a:xfrm>
              <a:off x="816237" y="-66675"/>
              <a:ext cx="16967201" cy="57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/>
                <a:t>Promote </a:t>
              </a:r>
              <a:r>
                <a:rPr lang="en-US" sz="2800" b="1" dirty="0"/>
                <a:t>interactive and engaging learning experiences</a:t>
              </a:r>
              <a:r>
                <a:rPr lang="en-US" sz="2800" dirty="0"/>
                <a:t> using digital resources.</a:t>
              </a:r>
            </a:p>
          </p:txBody>
        </p:sp>
        <p:grpSp>
          <p:nvGrpSpPr>
            <p:cNvPr id="40" name="Group 12"/>
            <p:cNvGrpSpPr/>
            <p:nvPr/>
          </p:nvGrpSpPr>
          <p:grpSpPr>
            <a:xfrm rot="-10800000">
              <a:off x="-98163" y="41871"/>
              <a:ext cx="454982" cy="394056"/>
              <a:chOff x="1338234" y="898436"/>
              <a:chExt cx="6202680" cy="5372082"/>
            </a:xfrm>
          </p:grpSpPr>
          <p:sp>
            <p:nvSpPr>
              <p:cNvPr id="41" name="Freeform 13"/>
              <p:cNvSpPr/>
              <p:nvPr/>
            </p:nvSpPr>
            <p:spPr>
              <a:xfrm>
                <a:off x="1338234" y="898436"/>
                <a:ext cx="6202680" cy="5372082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A80B579-98CA-B619-D948-F2C43667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D25BFE7A-1D45-6075-B458-3A10FA8272A5}"/>
              </a:ext>
            </a:extLst>
          </p:cNvPr>
          <p:cNvSpPr/>
          <p:nvPr/>
        </p:nvSpPr>
        <p:spPr>
          <a:xfrm>
            <a:off x="179723" y="2857500"/>
            <a:ext cx="17928551" cy="64007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D9E2DDE1-84D8-F635-EE19-EF807179332D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B307203E-755B-790F-A35F-1821078ADE11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980F2AE5-948F-0F9D-0602-4E783104ED6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31247BE9-07D5-01A1-23E2-D0CB5C62FA0C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Navbar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7675A1F-72B3-F20D-FA63-4B5AF46BDCB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t="1" b="3808"/>
          <a:stretch>
            <a:fillRect/>
          </a:stretch>
        </p:blipFill>
        <p:spPr>
          <a:xfrm>
            <a:off x="359448" y="3924300"/>
            <a:ext cx="17471352" cy="852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402C28D-DB6F-0450-268F-13B2795F8A6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619" y="6243470"/>
            <a:ext cx="17508181" cy="2372056"/>
          </a:xfrm>
          <a:prstGeom prst="rect">
            <a:avLst/>
          </a:prstGeom>
        </p:spPr>
      </p:pic>
      <p:grpSp>
        <p:nvGrpSpPr>
          <p:cNvPr id="11" name="Group 58">
            <a:extLst>
              <a:ext uri="{FF2B5EF4-FFF2-40B4-BE49-F238E27FC236}">
                <a16:creationId xmlns:a16="http://schemas.microsoft.com/office/drawing/2014/main" xmlns="" id="{5F5FA9F9-0213-4261-6E91-D26739554C47}"/>
              </a:ext>
            </a:extLst>
          </p:cNvPr>
          <p:cNvGrpSpPr/>
          <p:nvPr/>
        </p:nvGrpSpPr>
        <p:grpSpPr>
          <a:xfrm>
            <a:off x="426720" y="3157091"/>
            <a:ext cx="4375770" cy="505908"/>
            <a:chOff x="-3" y="-1094173"/>
            <a:chExt cx="5834359" cy="674545"/>
          </a:xfrm>
        </p:grpSpPr>
        <p:sp>
          <p:nvSpPr>
            <p:cNvPr id="12" name="TextBox 59">
              <a:extLst>
                <a:ext uri="{FF2B5EF4-FFF2-40B4-BE49-F238E27FC236}">
                  <a16:creationId xmlns:a16="http://schemas.microsoft.com/office/drawing/2014/main" xmlns="" id="{A522F24D-FC71-7CED-FA17-EF63C3290630}"/>
                </a:ext>
              </a:extLst>
            </p:cNvPr>
            <p:cNvSpPr txBox="1"/>
            <p:nvPr/>
          </p:nvSpPr>
          <p:spPr>
            <a:xfrm>
              <a:off x="711197" y="-1094173"/>
              <a:ext cx="5123159" cy="674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IN" sz="3000" b="1" spc="15" dirty="0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Before Login</a:t>
              </a:r>
              <a:endParaRPr lang="en-US" sz="3000" b="1" spc="15" dirty="0">
                <a:solidFill>
                  <a:srgbClr val="1836B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13" name="Group 60">
              <a:extLst>
                <a:ext uri="{FF2B5EF4-FFF2-40B4-BE49-F238E27FC236}">
                  <a16:creationId xmlns:a16="http://schemas.microsoft.com/office/drawing/2014/main" xmlns="" id="{8EE69C0D-47B8-FABE-5012-932EF044E80B}"/>
                </a:ext>
              </a:extLst>
            </p:cNvPr>
            <p:cNvGrpSpPr/>
            <p:nvPr/>
          </p:nvGrpSpPr>
          <p:grpSpPr>
            <a:xfrm rot="-10800000">
              <a:off x="-3" y="-973285"/>
              <a:ext cx="454982" cy="394057"/>
              <a:chOff x="36" y="14737794"/>
              <a:chExt cx="6202680" cy="5372100"/>
            </a:xfrm>
          </p:grpSpPr>
          <p:sp>
            <p:nvSpPr>
              <p:cNvPr id="14" name="Freeform 61">
                <a:extLst>
                  <a:ext uri="{FF2B5EF4-FFF2-40B4-BE49-F238E27FC236}">
                    <a16:creationId xmlns:a16="http://schemas.microsoft.com/office/drawing/2014/main" xmlns="" id="{6C1FE980-5AF2-F0D4-BD4D-75B0D2A70BDC}"/>
                  </a:ext>
                </a:extLst>
              </p:cNvPr>
              <p:cNvSpPr/>
              <p:nvPr/>
            </p:nvSpPr>
            <p:spPr>
              <a:xfrm>
                <a:off x="36" y="14737794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  <p:txBody>
              <a:bodyPr/>
              <a:lstStyle/>
              <a:p>
                <a:endParaRPr lang="en-IN" dirty="0"/>
              </a:p>
            </p:txBody>
          </p:sp>
        </p:grpSp>
      </p:grpSp>
      <p:grpSp>
        <p:nvGrpSpPr>
          <p:cNvPr id="15" name="Group 58">
            <a:extLst>
              <a:ext uri="{FF2B5EF4-FFF2-40B4-BE49-F238E27FC236}">
                <a16:creationId xmlns:a16="http://schemas.microsoft.com/office/drawing/2014/main" xmlns="" id="{7D7EB884-53D7-1B73-2EC7-19D49D620BB2}"/>
              </a:ext>
            </a:extLst>
          </p:cNvPr>
          <p:cNvGrpSpPr/>
          <p:nvPr/>
        </p:nvGrpSpPr>
        <p:grpSpPr>
          <a:xfrm>
            <a:off x="426720" y="5443091"/>
            <a:ext cx="4375770" cy="505908"/>
            <a:chOff x="-3" y="-1094173"/>
            <a:chExt cx="5834359" cy="674545"/>
          </a:xfrm>
        </p:grpSpPr>
        <p:sp>
          <p:nvSpPr>
            <p:cNvPr id="16" name="TextBox 59">
              <a:extLst>
                <a:ext uri="{FF2B5EF4-FFF2-40B4-BE49-F238E27FC236}">
                  <a16:creationId xmlns:a16="http://schemas.microsoft.com/office/drawing/2014/main" xmlns="" id="{B9474992-EDAC-FF5B-602C-592A747AB570}"/>
                </a:ext>
              </a:extLst>
            </p:cNvPr>
            <p:cNvSpPr txBox="1"/>
            <p:nvPr/>
          </p:nvSpPr>
          <p:spPr>
            <a:xfrm>
              <a:off x="711197" y="-1094173"/>
              <a:ext cx="5123159" cy="674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IN" sz="3000" b="1" spc="15" dirty="0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After Login</a:t>
              </a:r>
              <a:endParaRPr lang="en-US" sz="3000" b="1" spc="15" dirty="0">
                <a:solidFill>
                  <a:srgbClr val="1836B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17" name="Group 60">
              <a:extLst>
                <a:ext uri="{FF2B5EF4-FFF2-40B4-BE49-F238E27FC236}">
                  <a16:creationId xmlns:a16="http://schemas.microsoft.com/office/drawing/2014/main" xmlns="" id="{9556D2CE-9263-422E-1CE4-D8AC8CB9E4DA}"/>
                </a:ext>
              </a:extLst>
            </p:cNvPr>
            <p:cNvGrpSpPr/>
            <p:nvPr/>
          </p:nvGrpSpPr>
          <p:grpSpPr>
            <a:xfrm rot="-10800000">
              <a:off x="-3" y="-973285"/>
              <a:ext cx="454982" cy="394057"/>
              <a:chOff x="36" y="14737794"/>
              <a:chExt cx="6202680" cy="5372100"/>
            </a:xfrm>
          </p:grpSpPr>
          <p:sp>
            <p:nvSpPr>
              <p:cNvPr id="18" name="Freeform 61">
                <a:extLst>
                  <a:ext uri="{FF2B5EF4-FFF2-40B4-BE49-F238E27FC236}">
                    <a16:creationId xmlns:a16="http://schemas.microsoft.com/office/drawing/2014/main" xmlns="" id="{8D4A9600-5A95-7C96-FED3-8C9300EB0DB7}"/>
                  </a:ext>
                </a:extLst>
              </p:cNvPr>
              <p:cNvSpPr/>
              <p:nvPr/>
            </p:nvSpPr>
            <p:spPr>
              <a:xfrm>
                <a:off x="36" y="14737794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  <p:txBody>
              <a:bodyPr/>
              <a:lstStyle/>
              <a:p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683142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" y="1464198"/>
            <a:ext cx="17068800" cy="8553486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Home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FA28399-F052-9D91-5516-C98C959D887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59574"/>
          <a:stretch>
            <a:fillRect/>
          </a:stretch>
        </p:blipFill>
        <p:spPr>
          <a:xfrm>
            <a:off x="1752601" y="1866899"/>
            <a:ext cx="14873360" cy="7674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E80D762-34B1-E86B-27E8-B0CC90DB0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9D0B307B-600B-9B63-7D27-1AC85B1089D4}"/>
              </a:ext>
            </a:extLst>
          </p:cNvPr>
          <p:cNvSpPr/>
          <p:nvPr/>
        </p:nvSpPr>
        <p:spPr>
          <a:xfrm>
            <a:off x="609600" y="742987"/>
            <a:ext cx="17068800" cy="9274697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692C476C-4EBD-8E27-61A1-E4543174A89C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449B353-F8DF-2726-2437-2DE2F47B783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t="40426" b="11672"/>
          <a:stretch>
            <a:fillRect/>
          </a:stretch>
        </p:blipFill>
        <p:spPr>
          <a:xfrm>
            <a:off x="1676401" y="1158969"/>
            <a:ext cx="14949560" cy="83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41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E54611F-9832-0EB2-D9FE-2BBE4CCCB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9AA01030-E0B3-9C29-FBC8-0EA84098D18D}"/>
              </a:ext>
            </a:extLst>
          </p:cNvPr>
          <p:cNvSpPr/>
          <p:nvPr/>
        </p:nvSpPr>
        <p:spPr>
          <a:xfrm>
            <a:off x="609600" y="2857501"/>
            <a:ext cx="17068800" cy="4800600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4A424F6A-BFA6-82EE-5597-3330D5FBDF8F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A602EC68-A2E9-C7B1-3335-A4943171EC6C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3337867C-AB26-E17F-0145-065135E504FA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96D8FD45-6901-6FDC-590A-B77F330CE944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Footer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67B7C2B-9C6C-30CA-BA16-6294BBFC171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1" y="3638340"/>
            <a:ext cx="16382999" cy="32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1054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990600" y="571500"/>
            <a:ext cx="1240892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Login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 l="-17" t="10823"/>
          <a:stretch>
            <a:fillRect/>
          </a:stretch>
        </p:blipFill>
        <p:spPr bwMode="auto">
          <a:xfrm>
            <a:off x="1066800" y="2552700"/>
            <a:ext cx="160782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990600" y="571500"/>
            <a:ext cx="1240892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Register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476500"/>
            <a:ext cx="116586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49200" y="2476501"/>
            <a:ext cx="480980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BB3AE2-FF2B-CD53-E20F-E39A4598C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055EFA05-CB50-6733-2003-72B6B8F722DE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7DA3B56B-B43F-CF11-4836-943FE0E76EDB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308F05A0-70FF-FB3D-8ECF-E77DBF30AA8C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9D795F26-1D66-8AAB-9A6E-C5F150C132D6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7D8EB654-C03A-8C94-5653-E2EED027FFB8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Forgot Password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3C7A6C5-EE3C-32D1-A024-78E319B22A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477" y="2311371"/>
            <a:ext cx="4342324" cy="2811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341AC7-0D57-ABA0-BAC5-21D3D07F70E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2271629"/>
            <a:ext cx="4267796" cy="3153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935508A-C34F-14F8-D21D-41B81F2C14F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6324" y="5739187"/>
            <a:ext cx="4324954" cy="304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C7F4BC4-4619-721C-0E21-5AA92ACC97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51475" y="2294489"/>
            <a:ext cx="4648200" cy="724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115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6B71E9-0E23-8B52-F544-DE4763E4C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E11E3A65-7123-731C-5DF1-A4A6D9DFD8E7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0B0457FE-A274-8DB6-B645-3006B4201C1D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20B4D472-3FA7-2BA8-6C6D-BD58E2F57E82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F8F4B703-622B-36E0-02E0-D694BA028764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CE05EDF0-AA41-C042-B278-0BFC9F0D1EA5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Courses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D52529E-51E5-FC32-9196-AA2F73D0F1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0574"/>
          <a:stretch>
            <a:fillRect/>
          </a:stretch>
        </p:blipFill>
        <p:spPr>
          <a:xfrm>
            <a:off x="1600200" y="2092883"/>
            <a:ext cx="15025760" cy="74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498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F044C7F-42BA-1936-29B7-544B61C3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6675CD44-7E29-4BDE-1FBB-F46CCA98A99A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F2735212-68B3-F077-3F0D-0EEEB5D24AC1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18C411BE-FFBF-4491-C248-45B22765D111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1D04A6D3-5E58-13AF-31F7-52C888A5DB4E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7FFB8CFD-19F0-07C7-34B9-1F4E73044762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Courses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ED228B-84FC-25FB-8BC8-3C4F7D393F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5160" y="3505078"/>
            <a:ext cx="8025017" cy="4648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1991D3E-6CAF-D027-F555-5EEC03D8B6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8480" y="3512698"/>
            <a:ext cx="8244840" cy="4773329"/>
          </a:xfrm>
          <a:prstGeom prst="rect">
            <a:avLst/>
          </a:prstGeom>
        </p:spPr>
      </p:pic>
      <p:grpSp>
        <p:nvGrpSpPr>
          <p:cNvPr id="11" name="Group 53">
            <a:extLst>
              <a:ext uri="{FF2B5EF4-FFF2-40B4-BE49-F238E27FC236}">
                <a16:creationId xmlns:a16="http://schemas.microsoft.com/office/drawing/2014/main" xmlns="" id="{7A990E61-64EB-1F9C-E20D-29FAD5E5D146}"/>
              </a:ext>
            </a:extLst>
          </p:cNvPr>
          <p:cNvGrpSpPr/>
          <p:nvPr/>
        </p:nvGrpSpPr>
        <p:grpSpPr>
          <a:xfrm>
            <a:off x="964699" y="2578894"/>
            <a:ext cx="4140700" cy="505908"/>
            <a:chOff x="0" y="-66675"/>
            <a:chExt cx="5520932" cy="674544"/>
          </a:xfrm>
        </p:grpSpPr>
        <p:sp>
          <p:nvSpPr>
            <p:cNvPr id="12" name="TextBox 54">
              <a:extLst>
                <a:ext uri="{FF2B5EF4-FFF2-40B4-BE49-F238E27FC236}">
                  <a16:creationId xmlns:a16="http://schemas.microsoft.com/office/drawing/2014/main" xmlns="" id="{637016C9-920B-1AD9-81CD-294F4519045C}"/>
                </a:ext>
              </a:extLst>
            </p:cNvPr>
            <p:cNvSpPr txBox="1"/>
            <p:nvPr/>
          </p:nvSpPr>
          <p:spPr>
            <a:xfrm>
              <a:off x="769636" y="-66675"/>
              <a:ext cx="4751296" cy="6745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spc="15" dirty="0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Enrollment process</a:t>
              </a:r>
            </a:p>
          </p:txBody>
        </p:sp>
        <p:grpSp>
          <p:nvGrpSpPr>
            <p:cNvPr id="13" name="Group 55">
              <a:extLst>
                <a:ext uri="{FF2B5EF4-FFF2-40B4-BE49-F238E27FC236}">
                  <a16:creationId xmlns:a16="http://schemas.microsoft.com/office/drawing/2014/main" xmlns="" id="{3DE0F3FD-D099-1751-9BFE-E64AFFC5F54F}"/>
                </a:ext>
              </a:extLst>
            </p:cNvPr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id="14" name="Freeform 56">
                <a:extLst>
                  <a:ext uri="{FF2B5EF4-FFF2-40B4-BE49-F238E27FC236}">
                    <a16:creationId xmlns:a16="http://schemas.microsoft.com/office/drawing/2014/main" xmlns="" id="{1D48E784-4B04-AF0E-A2A4-511E47AB7F84}"/>
                  </a:ext>
                </a:extLst>
              </p:cNvPr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xmlns="" val="3075507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CF8D7A-E2E5-9BC3-BA6F-1E22446F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7943FB14-3986-C284-330E-054D9E725ECA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9B2D735E-3480-7D22-8B38-F432C5639370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FDD7419B-6B83-D8EC-426E-1F2C64E8BFBA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6FCD091B-6EDD-55FC-F40B-D208BC500DB6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1DEA3D8B-59DA-3937-0A2D-B4ECAF847EF6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Course Detail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8135F1-AC98-BAA8-AC80-8E17508C8E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r="2516" b="24444"/>
          <a:stretch>
            <a:fillRect/>
          </a:stretch>
        </p:blipFill>
        <p:spPr>
          <a:xfrm>
            <a:off x="990600" y="2400300"/>
            <a:ext cx="11811000" cy="6885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7038E69-6D61-E772-BC34-D48B8516922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32839" y="5791199"/>
            <a:ext cx="4553362" cy="3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5415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736592" y="34231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IN" sz="2899" b="1" dirty="0">
                  <a:solidFill>
                    <a:srgbClr val="FFFFFF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  <a:endParaRPr lang="en-US" sz="2899" b="1" dirty="0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467100"/>
            <a:ext cx="15049500" cy="5791200"/>
            <a:chOff x="0" y="-596509"/>
            <a:chExt cx="20066001" cy="7721599"/>
          </a:xfrm>
        </p:grpSpPr>
        <p:sp>
          <p:nvSpPr>
            <p:cNvPr id="7" name="TextBox 7"/>
            <p:cNvSpPr txBox="1"/>
            <p:nvPr/>
          </p:nvSpPr>
          <p:spPr>
            <a:xfrm>
              <a:off x="0" y="-596509"/>
              <a:ext cx="20066001" cy="3761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 b="1" dirty="0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MODULES &amp; </a:t>
              </a:r>
            </a:p>
            <a:p>
              <a:pPr algn="l">
                <a:lnSpc>
                  <a:spcPts val="10999"/>
                </a:lnSpc>
              </a:pPr>
              <a:r>
                <a:rPr lang="en-US" sz="9999" b="1" dirty="0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                  FEATURES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37690"/>
              <a:ext cx="11932310" cy="787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u="none" spc="17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Let's begin.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26595" y="2362127"/>
            <a:ext cx="9737102" cy="9547574"/>
            <a:chOff x="0" y="0"/>
            <a:chExt cx="12982803" cy="12730098"/>
          </a:xfrm>
        </p:grpSpPr>
        <p:sp>
          <p:nvSpPr>
            <p:cNvPr id="10" name="Freeform 10"/>
            <p:cNvSpPr/>
            <p:nvPr/>
          </p:nvSpPr>
          <p:spPr>
            <a:xfrm>
              <a:off x="0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22263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A087DC-4ED8-FE72-5461-65387EE9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6ED4AF1F-18DF-7595-A705-669D39394639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1F782571-C8AE-F479-B3FB-D86D91605AFC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80702C5E-7417-7399-B0B4-80C8F915A7AD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794A208A-A246-1449-9EA3-84951D4BA1DE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4590EF63-90EE-3A66-DF20-CCF0508DBC86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Lessons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DA908E-9F54-69FF-2741-02508236B1B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2386695"/>
            <a:ext cx="14774507" cy="68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48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0A37606-7928-F546-7DE8-E3D21C8C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C91816A1-9D7D-DCC7-BFEF-B435B31B57AE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03E23797-4862-D55B-4A7D-7B3344CFD4D8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D0F138F7-45E6-BD68-C79B-6A33D10ECE6F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24C75388-A2C4-9C5E-C75D-27008167001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3B922021-3E49-5470-B94A-3F70CE4E220A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Exams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A3D068D-C9C1-E03F-B226-27C4AD3AFBA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1083" y="2116235"/>
            <a:ext cx="11963400" cy="5546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AEF8D47-39B8-FA31-2CF5-77B90B2F5FD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9330" y="7587821"/>
            <a:ext cx="7755145" cy="19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1122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51E7952-7A90-FCE0-A7E2-E59137383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D41AC527-84C9-A78B-FAB3-E6CD5DB580BE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28749A10-09DA-D42D-4876-798BB84A08D5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4329796A-39BC-4156-1332-A890D15550F9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29FA617A-ACB9-C5D0-4494-F6DE318F3E5E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5A053C3C-59B8-CE80-C57E-336745DAF69F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Profile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59301ED-2A16-8D7B-4836-DECC8416BF7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1" y="2300008"/>
            <a:ext cx="10476968" cy="4900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7918FB4-0DA8-FA85-D2B6-1EC4A99FE5E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2486" y="5120840"/>
            <a:ext cx="3803516" cy="4384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71BD1F0-B0A0-B9C3-9763-2C3181D17F0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4168" y="5842408"/>
            <a:ext cx="4536402" cy="36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0238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83DC1C5-B56A-9357-F844-BD8AF0AC8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FFB3925D-EA54-F590-1CE3-3E4CC6FE9D88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C91CD9E8-9E6D-E682-886D-D63C33555FD4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2BAC8DF9-0D7F-5E5E-DFE6-563AE50937DF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E311B10E-3A37-F7AF-C362-F9C0A8DB3D8F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5DFBC510-ED39-F04D-1923-98197F1DC142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Student Learning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B39F48F-818E-11CB-5133-3B8C4B22622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t="1" b="25104"/>
          <a:stretch>
            <a:fillRect/>
          </a:stretch>
        </p:blipFill>
        <p:spPr>
          <a:xfrm>
            <a:off x="1828800" y="2419349"/>
            <a:ext cx="14115469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8023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C6FEFA1-9831-1E07-D7F8-2431835C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15BF1428-DBB2-F670-71B0-C5CC68FB120A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69ABCDFF-A4D4-0983-BEF7-FFA40DC95378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19091871-DA24-1EA5-0C7C-06A47847B5A5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BC33F5BD-1DAE-EDE5-2E20-CAA0FA76ABF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480B029E-CAC4-0087-30C8-67002FD4183B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Complete Code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5092E69-3444-023B-39ED-80E8F78747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3912" y="2306014"/>
            <a:ext cx="14160176" cy="70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3132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oShape 52"/>
          <p:cNvSpPr/>
          <p:nvPr/>
        </p:nvSpPr>
        <p:spPr>
          <a:xfrm>
            <a:off x="1066800" y="2019300"/>
            <a:ext cx="15011400" cy="7696200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53" name="Group 53"/>
          <p:cNvGrpSpPr/>
          <p:nvPr/>
        </p:nvGrpSpPr>
        <p:grpSpPr>
          <a:xfrm>
            <a:off x="1219200" y="2350294"/>
            <a:ext cx="4495800" cy="505908"/>
            <a:chOff x="0" y="-66675"/>
            <a:chExt cx="5994399" cy="674544"/>
          </a:xfrm>
        </p:grpSpPr>
        <p:sp>
          <p:nvSpPr>
            <p:cNvPr id="54" name="TextBox 54"/>
            <p:cNvSpPr txBox="1"/>
            <p:nvPr/>
          </p:nvSpPr>
          <p:spPr>
            <a:xfrm>
              <a:off x="769637" y="-66675"/>
              <a:ext cx="5224762" cy="6745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spc="15" dirty="0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Instructor Dashboard</a:t>
              </a:r>
            </a:p>
          </p:txBody>
        </p:sp>
        <p:grpSp>
          <p:nvGrpSpPr>
            <p:cNvPr id="55" name="Group 55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95" name="Group 3"/>
          <p:cNvGrpSpPr/>
          <p:nvPr/>
        </p:nvGrpSpPr>
        <p:grpSpPr>
          <a:xfrm>
            <a:off x="-3276600" y="-7962900"/>
            <a:ext cx="20298767" cy="9372600"/>
            <a:chOff x="0" y="0"/>
            <a:chExt cx="11757473" cy="5372100"/>
          </a:xfrm>
        </p:grpSpPr>
        <p:sp>
          <p:nvSpPr>
            <p:cNvPr id="96" name="Freeform 4"/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08" name="Rectangle 107"/>
          <p:cNvSpPr/>
          <p:nvPr/>
        </p:nvSpPr>
        <p:spPr>
          <a:xfrm>
            <a:off x="1143000" y="501299"/>
            <a:ext cx="73152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After Register / Login 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EB4364-702B-334A-0EB5-13CA5BE855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b="19630"/>
          <a:stretch>
            <a:fillRect/>
          </a:stretch>
        </p:blipFill>
        <p:spPr>
          <a:xfrm>
            <a:off x="2057400" y="2933700"/>
            <a:ext cx="12801600" cy="666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CB234E-A46C-6808-A1D5-133A8FAD2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48D8D9F6-317F-F7B5-F63F-FEBCDC5F1486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CC822E75-7612-5DFC-CEF5-1C5F9B89489F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5F91875C-8C35-32E1-A78F-258DAD83A43D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71260202-E20F-C786-1C4A-642EBAD7441C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40D0E294-879B-04FB-E0CC-70DE87E840FF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Manage Course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F07E5A-6999-C9A1-B198-639B630C783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2592"/>
          <a:stretch>
            <a:fillRect/>
          </a:stretch>
        </p:blipFill>
        <p:spPr>
          <a:xfrm>
            <a:off x="3028253" y="2207175"/>
            <a:ext cx="12231494" cy="72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2358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4B65BF0-F455-7C13-4490-0BDD6C1F3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6C96AFC3-70EA-C880-105A-EDCB5E43D54F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8D9AE5B9-280B-8CEC-600C-9C9D29CBC2D7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23D6C4AF-F619-B844-601F-34CE1AA79A4B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E69E0BFB-CD21-FF5B-8DAE-E3C4CA0A3103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A2F6744F-EB5E-BD48-6CE0-6A58BD2675EA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Add Course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CD3682D-4779-B4BC-6276-D69A980310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7778"/>
          <a:stretch>
            <a:fillRect/>
          </a:stretch>
        </p:blipFill>
        <p:spPr>
          <a:xfrm>
            <a:off x="1962741" y="2111469"/>
            <a:ext cx="14362518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3073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4E0D253-47B6-304E-3D48-DD511213D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0200B333-0F2B-5B56-06BB-ED07BC202B8D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A11AB175-1F87-2BA7-8485-5FAF58C6E012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9A573171-DF52-F464-A6C6-390144EBD589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894084B0-D945-1B69-7E19-52497BD631D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07F5364A-7BEF-7CD4-B27A-EC890936DFCB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Pending Course Approval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89C439-1B04-E297-667C-3860BCE4326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0302" y="2476499"/>
            <a:ext cx="14727396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7271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1053FE2-AEA5-0C7C-C050-E854EE73B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BB12A1C8-9359-0696-E7CD-634B43C43474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103D0F3F-FEC7-EA06-BAEC-36F76F1B704A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1C2EBB7B-0308-F002-257E-0F29F46D77CD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D687E3C7-0141-CB34-7D52-B4BB6C96BE66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A350215A-6AEC-315F-1832-922EBC1620D9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Request Category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7711E1-F2E3-DEC0-858B-BD46CD1EA4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6665" y="2657693"/>
            <a:ext cx="16074670" cy="6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2190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/>
          <p:cNvSpPr/>
          <p:nvPr/>
        </p:nvSpPr>
        <p:spPr>
          <a:xfrm>
            <a:off x="1371599" y="3068653"/>
            <a:ext cx="13106401" cy="5580047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18" name="Freeform 18"/>
          <p:cNvSpPr/>
          <p:nvPr/>
        </p:nvSpPr>
        <p:spPr>
          <a:xfrm flipH="1">
            <a:off x="-1557938" y="7617161"/>
            <a:ext cx="6334729" cy="3616922"/>
          </a:xfrm>
          <a:custGeom>
            <a:avLst/>
            <a:gdLst/>
            <a:ahLst/>
            <a:cxnLst/>
            <a:rect l="l" t="t" r="r" b="b"/>
            <a:pathLst>
              <a:path w="6334729" h="3616922">
                <a:moveTo>
                  <a:pt x="6334729" y="0"/>
                </a:moveTo>
                <a:lnTo>
                  <a:pt x="0" y="0"/>
                </a:lnTo>
                <a:lnTo>
                  <a:pt x="0" y="3616923"/>
                </a:lnTo>
                <a:lnTo>
                  <a:pt x="6334729" y="3616923"/>
                </a:lnTo>
                <a:lnTo>
                  <a:pt x="6334729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grpSp>
        <p:nvGrpSpPr>
          <p:cNvPr id="2" name="Group 19"/>
          <p:cNvGrpSpPr/>
          <p:nvPr/>
        </p:nvGrpSpPr>
        <p:grpSpPr>
          <a:xfrm>
            <a:off x="8153400" y="876300"/>
            <a:ext cx="13300236" cy="1701967"/>
            <a:chOff x="-2078352" y="0"/>
            <a:chExt cx="17733648" cy="2269289"/>
          </a:xfrm>
          <a:solidFill>
            <a:srgbClr val="A066CB"/>
          </a:solidFill>
        </p:grpSpPr>
        <p:grpSp>
          <p:nvGrpSpPr>
            <p:cNvPr id="3" name="Group 20"/>
            <p:cNvGrpSpPr/>
            <p:nvPr/>
          </p:nvGrpSpPr>
          <p:grpSpPr>
            <a:xfrm rot="-10800000">
              <a:off x="-2078352" y="0"/>
              <a:ext cx="17733648" cy="2269289"/>
              <a:chOff x="3717501" y="0"/>
              <a:chExt cx="41980953" cy="5372100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3717501" y="0"/>
                <a:ext cx="4198095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0778361" h="5372100">
                    <a:moveTo>
                      <a:pt x="39227692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9227692" y="5372100"/>
                    </a:lnTo>
                    <a:lnTo>
                      <a:pt x="40778361" y="2686050"/>
                    </a:lnTo>
                    <a:lnTo>
                      <a:pt x="39227692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-554352" y="304800"/>
              <a:ext cx="13312791" cy="157385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ADMIN MODULE</a:t>
              </a:r>
            </a:p>
          </p:txBody>
        </p:sp>
      </p:grpSp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1828800" y="2756988"/>
            <a:ext cx="12496800" cy="584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endParaRPr lang="en-US" sz="2000" b="1" dirty="0"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2800" dirty="0">
                <a:latin typeface="Arial" charset="0"/>
                <a:cs typeface="Arial" charset="0"/>
              </a:rPr>
              <a:t>  Manage </a:t>
            </a:r>
            <a:r>
              <a:rPr lang="en-US" sz="2800" b="1" dirty="0">
                <a:latin typeface="Arial" charset="0"/>
                <a:cs typeface="Arial" charset="0"/>
              </a:rPr>
              <a:t>users</a:t>
            </a:r>
            <a:r>
              <a:rPr lang="en-US" sz="2800" dirty="0">
                <a:latin typeface="Arial" charset="0"/>
                <a:cs typeface="Arial" charset="0"/>
              </a:rPr>
              <a:t> (add, update, delete Admins, Instructors, and Students).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endParaRPr lang="en-US" sz="2800" dirty="0"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2800" b="1" dirty="0">
                <a:latin typeface="Arial" charset="0"/>
                <a:cs typeface="Arial" charset="0"/>
              </a:rPr>
              <a:t>  Approve / reject courses</a:t>
            </a:r>
            <a:r>
              <a:rPr lang="en-US" sz="2800" dirty="0">
                <a:latin typeface="Arial" charset="0"/>
                <a:cs typeface="Arial" charset="0"/>
              </a:rPr>
              <a:t> submitted by instructors.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endParaRPr lang="en-US" sz="2800" dirty="0"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2800" dirty="0">
                <a:latin typeface="Arial" charset="0"/>
                <a:cs typeface="Arial" charset="0"/>
              </a:rPr>
              <a:t>  Maintain </a:t>
            </a:r>
            <a:r>
              <a:rPr lang="en-US" sz="2800" b="1" dirty="0">
                <a:latin typeface="Arial" charset="0"/>
                <a:cs typeface="Arial" charset="0"/>
              </a:rPr>
              <a:t>system security and data integrity</a:t>
            </a:r>
            <a:r>
              <a:rPr lang="en-US" sz="2800" dirty="0">
                <a:latin typeface="Arial" charset="0"/>
                <a:cs typeface="Arial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endParaRPr lang="en-US" sz="2800" dirty="0"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2800" dirty="0">
                <a:latin typeface="Arial" charset="0"/>
                <a:cs typeface="Arial" charset="0"/>
              </a:rPr>
              <a:t>  Generate and view </a:t>
            </a:r>
            <a:r>
              <a:rPr lang="en-US" sz="2800" b="1" dirty="0">
                <a:latin typeface="Arial" charset="0"/>
                <a:cs typeface="Arial" charset="0"/>
              </a:rPr>
              <a:t>reports on courses, categories, exams, and user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  <a:cs typeface="Arial" charset="0"/>
              </a:rPr>
              <a:t>     activity</a:t>
            </a:r>
            <a:endParaRPr lang="en-US" sz="2800" dirty="0"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endParaRPr lang="en-US" sz="2800" dirty="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2800" b="1" dirty="0"/>
              <a:t>   Monitor revenue reports</a:t>
            </a:r>
            <a:r>
              <a:rPr lang="en-US" sz="2800" dirty="0"/>
              <a:t> (total earnings, instructor payouts, commissions).</a:t>
            </a:r>
            <a:endParaRPr lang="en-IN" sz="2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2800" dirty="0">
                <a:latin typeface="Arial" charset="0"/>
                <a:cs typeface="Arial" charset="0"/>
              </a:rPr>
              <a:t>  Oversee the </a:t>
            </a:r>
            <a:r>
              <a:rPr lang="en-US" sz="2800" b="1" dirty="0">
                <a:latin typeface="Arial" charset="0"/>
                <a:cs typeface="Arial" charset="0"/>
              </a:rPr>
              <a:t>overall functioning of the LMS</a:t>
            </a:r>
            <a:r>
              <a:rPr lang="en-US" sz="2800" dirty="0">
                <a:latin typeface="Arial" charset="0"/>
                <a:cs typeface="Arial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F6542A7-5F7A-622C-C156-AE4A54D5B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7B88DA15-8226-93A5-4B9F-AD777F2F7A51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3FA87200-88B6-F59B-598B-90F4B02A070A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3CD89CA6-D4C6-4A22-C057-F14208E98C5A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7CD0031D-1C53-E0D6-7BF4-BEB7D10AA73C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C3DD7A21-7E6A-E7FF-9F0F-471CB96C8217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Manage Lessons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98BB2DF-E741-11BF-E558-720873F340A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7037"/>
          <a:stretch>
            <a:fillRect/>
          </a:stretch>
        </p:blipFill>
        <p:spPr>
          <a:xfrm>
            <a:off x="2817827" y="2202549"/>
            <a:ext cx="12652345" cy="73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3968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476BF7-F886-F3B5-4F67-75CFAB3B1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3D5062AC-D0C1-BBDC-E70F-33847770A601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AC17E8F4-41E6-A920-906A-6BD674235806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ED894D78-D657-A338-6340-8D900C0B6918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7A66706B-26FD-FD68-2185-77DA37E61BE3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955F07C5-57EA-9235-9AFF-0C76DB9481CA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Manage Exams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209418-35B2-97F8-6EDA-FBE8B185105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30000"/>
          <a:stretch>
            <a:fillRect/>
          </a:stretch>
        </p:blipFill>
        <p:spPr>
          <a:xfrm>
            <a:off x="1775149" y="2228849"/>
            <a:ext cx="14737702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423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60899F1-089F-64DA-F2CD-ADDE2635F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3EA7E625-C7BD-8DB0-6682-951C4D840D6D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E7990EFB-0F1C-9661-2393-1FCBB7A94EEC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1CD403D6-D2A7-E0D1-9A67-DCC389E0ACB4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7172CD52-2E31-6651-AE03-7856F4AA914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821E3F80-A18B-F00B-2A1D-A3E82EB6044E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Enrolled Students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BA21B3-594A-CEF1-FE7E-79A8FA89D38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7806" y="2572457"/>
            <a:ext cx="16284207" cy="65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6341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4B553B0-D2A2-9156-6EB4-61F7808C1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5E81AEAA-7862-E62C-F499-473A8021BF91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C456D9FB-7544-5087-5C44-167B5851D4D9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58AA1E58-CDB6-CEDA-05D2-15D22B6C7D95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83529A2A-06D4-85C6-8727-5C4D957BE14B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E88F65EE-A7E3-40B3-3325-ECC7C65134F3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Instructor Earnings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2147777-E786-A30C-451E-57C6FD10AE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1740" y="2476500"/>
            <a:ext cx="14504520" cy="67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9287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B61587C-9720-F2E9-158D-0B098559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D709BFD3-B7ED-AFCF-49A4-5531CE6E9F5A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F83FE613-0A70-321E-BF5A-C1276540580D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EA1A34AB-FF8E-0983-B6A7-B0397B603D21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2272A0F8-A026-E967-1420-46E6A3121DE2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B10742A4-8C68-9EB2-93B2-F7F21E8E412D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Payout History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EBD273-EF26-867B-6FFC-15669811CC5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00" y="2360173"/>
            <a:ext cx="16007975" cy="69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7336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DD52B21-2ACA-2C3B-9011-96BA14D0C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6325D1B1-631E-7A46-ED53-9D8CB956376E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237F26CB-2646-9E77-C2A7-CD3EFF57E0AD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FEA7422C-6AE0-03A6-A4F5-7240DF0C407B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4920F070-5B80-ECFF-6D85-58B8C828F15A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0CF2D503-DF98-933C-BF6E-318D5C9ED69F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Course Analysis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C275D61-48FC-4595-3A7F-8958A912C3C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4444"/>
          <a:stretch>
            <a:fillRect/>
          </a:stretch>
        </p:blipFill>
        <p:spPr>
          <a:xfrm>
            <a:off x="2829415" y="2028795"/>
            <a:ext cx="12629169" cy="76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246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9F98CDF-9FB2-4353-1BF8-0348BBA46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B6073026-E16A-83FF-7DFA-069CE6BE6EE1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2120AB60-C22E-DC3D-B000-EBFAAD14D581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17E48FC6-8421-1B9F-93BB-14323E02B340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503F3B47-9ADE-2CCD-7A30-9F90875073C3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770B8696-6CFF-4977-BC2D-7DE5FFDB347F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Student Progress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0F0149-473B-8D5B-D72F-D97AB568911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37408"/>
          <a:stretch>
            <a:fillRect/>
          </a:stretch>
        </p:blipFill>
        <p:spPr>
          <a:xfrm>
            <a:off x="1769128" y="2609849"/>
            <a:ext cx="14749743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9154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276600" y="-7962900"/>
            <a:ext cx="20298767" cy="9372600"/>
            <a:chOff x="0" y="0"/>
            <a:chExt cx="11757473" cy="5372100"/>
          </a:xfrm>
        </p:grpSpPr>
        <p:sp>
          <p:nvSpPr>
            <p:cNvPr id="96" name="Freeform 4"/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08" name="Rectangle 107"/>
          <p:cNvSpPr/>
          <p:nvPr/>
        </p:nvSpPr>
        <p:spPr>
          <a:xfrm>
            <a:off x="1143000" y="501299"/>
            <a:ext cx="73152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After Register / Login 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1" name="AutoShape 57"/>
          <p:cNvSpPr/>
          <p:nvPr/>
        </p:nvSpPr>
        <p:spPr>
          <a:xfrm>
            <a:off x="1066800" y="2095500"/>
            <a:ext cx="15011400" cy="7900100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12" name="Group 58"/>
          <p:cNvGrpSpPr/>
          <p:nvPr/>
        </p:nvGrpSpPr>
        <p:grpSpPr>
          <a:xfrm>
            <a:off x="1371600" y="2476500"/>
            <a:ext cx="4419600" cy="505908"/>
            <a:chOff x="-3" y="-66675"/>
            <a:chExt cx="5892799" cy="674545"/>
          </a:xfrm>
        </p:grpSpPr>
        <p:sp>
          <p:nvSpPr>
            <p:cNvPr id="13" name="TextBox 59"/>
            <p:cNvSpPr txBox="1"/>
            <p:nvPr/>
          </p:nvSpPr>
          <p:spPr>
            <a:xfrm>
              <a:off x="769637" y="-66675"/>
              <a:ext cx="5123159" cy="674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IN" sz="3000" b="1" spc="15" dirty="0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Admin Dashboard</a:t>
              </a:r>
              <a:endParaRPr lang="en-US" sz="3000" b="1" spc="15" dirty="0">
                <a:solidFill>
                  <a:srgbClr val="1836B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14" name="Group 60"/>
            <p:cNvGrpSpPr/>
            <p:nvPr/>
          </p:nvGrpSpPr>
          <p:grpSpPr>
            <a:xfrm rot="-10800000">
              <a:off x="-3" y="107774"/>
              <a:ext cx="454982" cy="394057"/>
              <a:chOff x="36" y="-37"/>
              <a:chExt cx="6202680" cy="5372100"/>
            </a:xfrm>
          </p:grpSpPr>
          <p:sp>
            <p:nvSpPr>
              <p:cNvPr id="15" name="Freeform 61"/>
              <p:cNvSpPr/>
              <p:nvPr/>
            </p:nvSpPr>
            <p:spPr>
              <a:xfrm>
                <a:off x="36" y="-37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ED45A0-A53A-7A65-C282-48726301CB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b="19630"/>
          <a:stretch>
            <a:fillRect/>
          </a:stretch>
        </p:blipFill>
        <p:spPr>
          <a:xfrm>
            <a:off x="2435423" y="2982408"/>
            <a:ext cx="12045553" cy="6901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5CB292-FFB1-2E04-9BCB-7797FE98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E2ABE026-0F9D-C989-E266-D9E94249C712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DF37A5C1-6BEE-7B61-46F2-40A6E9AF1193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1055127E-6DCC-D068-7208-A07459162DAC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7235F648-236C-7147-A265-9C37B1DD6B9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BF8290CE-F411-BD53-962E-454858F76502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All Users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9F7AEF-1B7A-C174-A4C0-AAF8B796B48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4444"/>
          <a:stretch>
            <a:fillRect/>
          </a:stretch>
        </p:blipFill>
        <p:spPr>
          <a:xfrm>
            <a:off x="3288390" y="2065545"/>
            <a:ext cx="11711220" cy="75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2119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F0C3DD2-8A48-CE00-0A01-ECFE7C125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173673C5-36EF-0F53-97B1-293FE5BCF282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FE4B76CD-9DCE-F270-13A7-1486C0731273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31B7C885-71E3-F62D-2D9C-21757593849D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CAED50FD-ACF6-D62D-74AD-BE0FC797D40E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7528339E-5DB4-64C8-C122-24433665D4B5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All Course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BE5D7D-3B04-52D1-4698-88D8A4B161F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-705" t="42425" r="705" b="10908"/>
          <a:stretch>
            <a:fillRect/>
          </a:stretch>
        </p:blipFill>
        <p:spPr>
          <a:xfrm>
            <a:off x="938653" y="3314700"/>
            <a:ext cx="7818678" cy="50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CC428B6-3476-D14E-AF54-D34A9A877B8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t="45926" b="12963"/>
          <a:stretch>
            <a:fillRect/>
          </a:stretch>
        </p:blipFill>
        <p:spPr>
          <a:xfrm>
            <a:off x="9144000" y="3314700"/>
            <a:ext cx="820288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6848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B292FC9-F301-2CB4-2B8C-4AFCA1CA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>
            <a:extLst>
              <a:ext uri="{FF2B5EF4-FFF2-40B4-BE49-F238E27FC236}">
                <a16:creationId xmlns:a16="http://schemas.microsoft.com/office/drawing/2014/main" xmlns="" id="{53DEEE2F-4B9A-F0DA-3345-E142A01BB2A3}"/>
              </a:ext>
            </a:extLst>
          </p:cNvPr>
          <p:cNvSpPr/>
          <p:nvPr/>
        </p:nvSpPr>
        <p:spPr>
          <a:xfrm>
            <a:off x="1371599" y="3068653"/>
            <a:ext cx="13106401" cy="5580047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xmlns="" id="{86FBDE98-120D-D348-0245-1A8C42EA0E58}"/>
              </a:ext>
            </a:extLst>
          </p:cNvPr>
          <p:cNvSpPr/>
          <p:nvPr/>
        </p:nvSpPr>
        <p:spPr>
          <a:xfrm flipH="1">
            <a:off x="-1557938" y="7617161"/>
            <a:ext cx="6334729" cy="3616922"/>
          </a:xfrm>
          <a:custGeom>
            <a:avLst/>
            <a:gdLst/>
            <a:ahLst/>
            <a:cxnLst/>
            <a:rect l="l" t="t" r="r" b="b"/>
            <a:pathLst>
              <a:path w="6334729" h="3616922">
                <a:moveTo>
                  <a:pt x="6334729" y="0"/>
                </a:moveTo>
                <a:lnTo>
                  <a:pt x="0" y="0"/>
                </a:lnTo>
                <a:lnTo>
                  <a:pt x="0" y="3616923"/>
                </a:lnTo>
                <a:lnTo>
                  <a:pt x="6334729" y="3616923"/>
                </a:lnTo>
                <a:lnTo>
                  <a:pt x="6334729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grpSp>
        <p:nvGrpSpPr>
          <p:cNvPr id="2" name="Group 19">
            <a:extLst>
              <a:ext uri="{FF2B5EF4-FFF2-40B4-BE49-F238E27FC236}">
                <a16:creationId xmlns:a16="http://schemas.microsoft.com/office/drawing/2014/main" xmlns="" id="{1AC3E506-CC1E-CE99-85A6-FC41C64D42B4}"/>
              </a:ext>
            </a:extLst>
          </p:cNvPr>
          <p:cNvGrpSpPr/>
          <p:nvPr/>
        </p:nvGrpSpPr>
        <p:grpSpPr>
          <a:xfrm>
            <a:off x="8153400" y="876300"/>
            <a:ext cx="13300236" cy="1701967"/>
            <a:chOff x="-2078352" y="0"/>
            <a:chExt cx="17733648" cy="2269289"/>
          </a:xfrm>
          <a:solidFill>
            <a:srgbClr val="A066CB"/>
          </a:solidFill>
        </p:grpSpPr>
        <p:grpSp>
          <p:nvGrpSpPr>
            <p:cNvPr id="3" name="Group 20">
              <a:extLst>
                <a:ext uri="{FF2B5EF4-FFF2-40B4-BE49-F238E27FC236}">
                  <a16:creationId xmlns:a16="http://schemas.microsoft.com/office/drawing/2014/main" xmlns="" id="{FB583413-4098-D6DF-D555-70922B7CB81D}"/>
                </a:ext>
              </a:extLst>
            </p:cNvPr>
            <p:cNvGrpSpPr/>
            <p:nvPr/>
          </p:nvGrpSpPr>
          <p:grpSpPr>
            <a:xfrm rot="-10800000">
              <a:off x="-2078352" y="0"/>
              <a:ext cx="17733648" cy="2269289"/>
              <a:chOff x="3717501" y="0"/>
              <a:chExt cx="41980953" cy="5372100"/>
            </a:xfrm>
            <a:grpFill/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xmlns="" id="{68DA373C-05DD-92CC-D5D7-5450EC6A5891}"/>
                  </a:ext>
                </a:extLst>
              </p:cNvPr>
              <p:cNvSpPr/>
              <p:nvPr/>
            </p:nvSpPr>
            <p:spPr>
              <a:xfrm>
                <a:off x="3717501" y="0"/>
                <a:ext cx="4198095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0778361" h="5372100">
                    <a:moveTo>
                      <a:pt x="39227692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9227692" y="5372100"/>
                    </a:lnTo>
                    <a:lnTo>
                      <a:pt x="40778361" y="2686050"/>
                    </a:lnTo>
                    <a:lnTo>
                      <a:pt x="39227692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xmlns="" id="{6AA2983A-B9F5-AD57-9F31-733D5EDD9FB1}"/>
                </a:ext>
              </a:extLst>
            </p:cNvPr>
            <p:cNvSpPr txBox="1"/>
            <p:nvPr/>
          </p:nvSpPr>
          <p:spPr>
            <a:xfrm>
              <a:off x="-554352" y="304800"/>
              <a:ext cx="13312791" cy="157385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INSTRUCTOR MODULE</a:t>
              </a:r>
            </a:p>
          </p:txBody>
        </p:sp>
      </p:grpSp>
      <p:sp>
        <p:nvSpPr>
          <p:cNvPr id="11265" name="Rectangle 1">
            <a:extLst>
              <a:ext uri="{FF2B5EF4-FFF2-40B4-BE49-F238E27FC236}">
                <a16:creationId xmlns:a16="http://schemas.microsoft.com/office/drawing/2014/main" xmlns="" id="{51C09201-8D76-F998-17D6-A8088E3FA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264816"/>
            <a:ext cx="124968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b="1" dirty="0"/>
              <a:t>  Manage account  </a:t>
            </a:r>
            <a:r>
              <a:rPr lang="en-US" sz="2800" dirty="0"/>
              <a:t>(view, update)</a:t>
            </a:r>
          </a:p>
          <a:p>
            <a:pPr>
              <a:buFont typeface="Wingdings" pitchFamily="2" charset="2"/>
              <a:buChar char="q"/>
            </a:pPr>
            <a:endParaRPr lang="en-US" sz="2800" b="1" dirty="0"/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 </a:t>
            </a:r>
            <a:r>
              <a:rPr lang="en-US" sz="2800" b="1" dirty="0"/>
              <a:t>Add new courses </a:t>
            </a:r>
            <a:r>
              <a:rPr lang="en-US" sz="2800" dirty="0"/>
              <a:t>with titles, descriptions, and categories.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b="1" dirty="0"/>
              <a:t>  Upload lessons</a:t>
            </a:r>
            <a:r>
              <a:rPr lang="en-US" sz="2800" dirty="0"/>
              <a:t> with content, videos, and resources.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b="1" dirty="0"/>
              <a:t>  Create, schedule, and manage exams</a:t>
            </a:r>
            <a:r>
              <a:rPr lang="en-US" sz="2800" dirty="0"/>
              <a:t> for students.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b="1" dirty="0"/>
              <a:t>  </a:t>
            </a:r>
            <a:r>
              <a:rPr lang="en-US" sz="2800" dirty="0"/>
              <a:t>Track student performance and </a:t>
            </a:r>
            <a:r>
              <a:rPr lang="en-US" sz="2800" b="1" dirty="0"/>
              <a:t>generate exam reports (results).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 Edit course and lesson materials anytime.</a:t>
            </a:r>
          </a:p>
        </p:txBody>
      </p:sp>
    </p:spTree>
    <p:extLst>
      <p:ext uri="{BB962C8B-B14F-4D97-AF65-F5344CB8AC3E}">
        <p14:creationId xmlns:p14="http://schemas.microsoft.com/office/powerpoint/2010/main" xmlns="" val="2700190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053607C-436B-D70D-CF21-9E53D954E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8195FF1F-A05B-598A-67A5-B35C763B6E1A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04580175-8E6F-BCF7-55A1-4F32628D076A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EB9BD7FD-EE70-C872-439A-100956B1916C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359A0CB7-DB09-CFD5-E280-4035FB97B3A8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F6F02103-6BDA-3500-99FF-4AC0DDFA59A3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Pending Course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030AE2-D00A-4AA4-6966-AA46F2C6E8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9146" y="2711366"/>
            <a:ext cx="14469707" cy="62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5280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A35709B-95B6-3DA2-B30A-3E7A3FDF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A5592347-FFC0-9302-9A48-2756093D788B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24F84EAD-582A-F180-503D-7B7F52CF5512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322AD29A-56EC-2173-5908-997D2E0551FB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4FE9A4AE-9D0E-750F-77A9-18CF700EF62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E4EDD0A3-A54C-2238-BE3E-2C4979F48107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Rejected Course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811AD24-81BC-743D-7569-2C2CD9C73D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4304" y="2597732"/>
            <a:ext cx="15679391" cy="64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3021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319D7A-F0F5-D9CB-F222-6F378ADC9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C5FDDAB3-42F7-4529-30E8-93FF98A382B7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5B61E5BC-F638-B321-6FC3-F3617C71DBB4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0F4056A2-EF50-7B25-18B0-1B379E409F9F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26325B63-E8D3-2489-8427-821B6C1D5097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53786777-30F4-38B7-28C1-52A490821100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Manage Categories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680149-475A-F9D2-E6AC-4A147EA3CB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2592"/>
          <a:stretch>
            <a:fillRect/>
          </a:stretch>
        </p:blipFill>
        <p:spPr>
          <a:xfrm>
            <a:off x="3543300" y="2092883"/>
            <a:ext cx="11201400" cy="72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6237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F5E7DD3-EFA8-0E83-0456-855ABC31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379B42B0-A49D-F2B6-A2CE-AC68ACF7A935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6F556FF7-E1D5-DA65-BECE-09608BE9B302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E142F6CE-A148-8F3D-CDCA-8E14F9E84870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FB292FC1-A955-8BDD-7FA0-F3312C582FF9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7699CEF5-E6EB-3DE8-A75F-D210A1AC3DFE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Category Suggestion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866AC8-9D11-3D17-1FB0-F7AF445402F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334" y="2784675"/>
            <a:ext cx="15850833" cy="60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272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5EC34CE-2E1B-7D94-43D0-C5CCFA919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C68AAFDD-F63A-D8F6-CF89-24FDEA0F64F6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7737BEBA-F350-1467-4C3F-BC60AA699227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78A23444-4D3D-9983-3963-7AEB8ECA77BB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94EAFBA8-C08C-8031-3C58-41FE13C71754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5244BBFF-90D0-5C30-3129-BB55D5C685B2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Revenue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6D714F-86C7-CB87-4144-19930AC655B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4444"/>
          <a:stretch>
            <a:fillRect/>
          </a:stretch>
        </p:blipFill>
        <p:spPr>
          <a:xfrm>
            <a:off x="2998205" y="2066882"/>
            <a:ext cx="12291590" cy="752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8624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B7C9C4D-88B5-A8CF-CB3B-8D1272A9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EE17CAC2-5AF0-82AA-3F7F-0BFB50252512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E7BCF4D6-56AC-BAD3-8DAF-2858730F67D2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F3E02719-2C67-1E62-9F93-7487365345FF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94A77262-5C29-C14C-65F3-742FF4F42E8E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9F4BD74E-DDC3-1E04-849E-95254F676358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Instructor Payout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6210FD8-663D-F245-DBEB-F04618BE7C9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601" y="2747304"/>
            <a:ext cx="14788797" cy="61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5876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3BD5CA5-C57D-E2BE-B9C5-A6BB3D9EE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AA24CC72-C1B1-3BE2-84E7-EF3FBB5CC189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85B4D3DA-B011-3FA9-73F4-DBD2870CEA82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6C3911E4-49D1-E586-9913-7477A4DBA1BF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D040297F-2637-9B76-6D8D-90D9F68AC32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182B06A2-6BBF-7049-62C5-6DFA287DE6DB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Transactions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E3C79E1-C733-6517-05E4-8682321555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799" y="2783829"/>
            <a:ext cx="14736402" cy="609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1074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676DD08-DA95-F439-BF7A-B05E7780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1726BB1D-AA08-5291-A333-BD17E6CF7C4D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307FDFA1-BD43-AF2F-1DA7-4E25CA80741D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E5B07FD6-1628-D8DA-3C92-32BA3E3CFAF0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1CB849BA-2AF5-6EEC-027B-A13E55586B1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BD693005-4DA3-2B40-0762-9FC4FDCC3F57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 err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Enrollment</a:t>
            </a: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Stats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ABDD043-2A53-C4D9-E963-B710448C78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0371"/>
          <a:stretch>
            <a:fillRect/>
          </a:stretch>
        </p:blipFill>
        <p:spPr>
          <a:xfrm>
            <a:off x="4218032" y="2159330"/>
            <a:ext cx="9851936" cy="733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7100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8E9E8ED-7ABD-285B-1B64-F18DD52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F38D4C02-7E9F-5088-0E14-E3DD27140EAD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D467B46F-3B57-BFD6-5104-247C8775C827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9C6DF69F-CA50-3493-1591-6F5B87F05895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84B2B9C0-596B-BF90-B666-22F695CD96C1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E2F519F3-B2B7-C356-1133-DB2E3C005151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Course Performance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CFBCFC-A918-C7FA-3ED9-EB324D43CD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1111"/>
          <a:stretch>
            <a:fillRect/>
          </a:stretch>
        </p:blipFill>
        <p:spPr>
          <a:xfrm>
            <a:off x="4359123" y="2319117"/>
            <a:ext cx="9569753" cy="70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8898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4298956-475D-515D-CA34-66A55177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74106B4B-425B-F695-0E69-B31F265FE1D2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23FEC3FD-AF3F-2FE3-83FB-C2F92A227995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41C04232-4AE4-B939-14BA-E4E3F7B6993A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A7691649-0BF1-5568-CFDD-A601F5BBD85E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143F8351-E87D-B651-AFA2-694B9DEB2002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Contact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40525D-CCC0-4A4C-368A-570FB51C389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417" y="3063574"/>
            <a:ext cx="15503165" cy="55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8833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B333DBA-8EFA-FBAD-1183-47E6FD6C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>
            <a:extLst>
              <a:ext uri="{FF2B5EF4-FFF2-40B4-BE49-F238E27FC236}">
                <a16:creationId xmlns:a16="http://schemas.microsoft.com/office/drawing/2014/main" xmlns="" id="{183F6898-5B3E-809B-1444-3A81E9495070}"/>
              </a:ext>
            </a:extLst>
          </p:cNvPr>
          <p:cNvSpPr/>
          <p:nvPr/>
        </p:nvSpPr>
        <p:spPr>
          <a:xfrm>
            <a:off x="1371599" y="3068653"/>
            <a:ext cx="13106401" cy="5580047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xmlns="" id="{AD8F3FC9-6312-3DB5-EDC7-3E0729886D49}"/>
              </a:ext>
            </a:extLst>
          </p:cNvPr>
          <p:cNvSpPr/>
          <p:nvPr/>
        </p:nvSpPr>
        <p:spPr>
          <a:xfrm flipH="1">
            <a:off x="-1557938" y="7617161"/>
            <a:ext cx="6334729" cy="3616922"/>
          </a:xfrm>
          <a:custGeom>
            <a:avLst/>
            <a:gdLst/>
            <a:ahLst/>
            <a:cxnLst/>
            <a:rect l="l" t="t" r="r" b="b"/>
            <a:pathLst>
              <a:path w="6334729" h="3616922">
                <a:moveTo>
                  <a:pt x="6334729" y="0"/>
                </a:moveTo>
                <a:lnTo>
                  <a:pt x="0" y="0"/>
                </a:lnTo>
                <a:lnTo>
                  <a:pt x="0" y="3616923"/>
                </a:lnTo>
                <a:lnTo>
                  <a:pt x="6334729" y="3616923"/>
                </a:lnTo>
                <a:lnTo>
                  <a:pt x="6334729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grpSp>
        <p:nvGrpSpPr>
          <p:cNvPr id="2" name="Group 19">
            <a:extLst>
              <a:ext uri="{FF2B5EF4-FFF2-40B4-BE49-F238E27FC236}">
                <a16:creationId xmlns:a16="http://schemas.microsoft.com/office/drawing/2014/main" xmlns="" id="{4BF7999B-D098-E15B-B11E-E34A15CED97C}"/>
              </a:ext>
            </a:extLst>
          </p:cNvPr>
          <p:cNvGrpSpPr/>
          <p:nvPr/>
        </p:nvGrpSpPr>
        <p:grpSpPr>
          <a:xfrm>
            <a:off x="8153400" y="876300"/>
            <a:ext cx="13300236" cy="1701967"/>
            <a:chOff x="-2078352" y="0"/>
            <a:chExt cx="17733648" cy="2269289"/>
          </a:xfrm>
          <a:solidFill>
            <a:srgbClr val="A066CB"/>
          </a:solidFill>
        </p:grpSpPr>
        <p:grpSp>
          <p:nvGrpSpPr>
            <p:cNvPr id="3" name="Group 20">
              <a:extLst>
                <a:ext uri="{FF2B5EF4-FFF2-40B4-BE49-F238E27FC236}">
                  <a16:creationId xmlns:a16="http://schemas.microsoft.com/office/drawing/2014/main" xmlns="" id="{A9F0F3FB-9D3F-FA49-910F-BDD3384BF666}"/>
                </a:ext>
              </a:extLst>
            </p:cNvPr>
            <p:cNvGrpSpPr/>
            <p:nvPr/>
          </p:nvGrpSpPr>
          <p:grpSpPr>
            <a:xfrm rot="-10800000">
              <a:off x="-2078352" y="0"/>
              <a:ext cx="17733648" cy="2269289"/>
              <a:chOff x="3717501" y="0"/>
              <a:chExt cx="41980953" cy="5372100"/>
            </a:xfrm>
            <a:grpFill/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xmlns="" id="{5C53E12A-374D-BDA2-D1D4-DE8C290DE122}"/>
                  </a:ext>
                </a:extLst>
              </p:cNvPr>
              <p:cNvSpPr/>
              <p:nvPr/>
            </p:nvSpPr>
            <p:spPr>
              <a:xfrm>
                <a:off x="3717501" y="0"/>
                <a:ext cx="4198095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0778361" h="5372100">
                    <a:moveTo>
                      <a:pt x="39227692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9227692" y="5372100"/>
                    </a:lnTo>
                    <a:lnTo>
                      <a:pt x="40778361" y="2686050"/>
                    </a:lnTo>
                    <a:lnTo>
                      <a:pt x="39227692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xmlns="" id="{A7FB0A30-508F-54D1-AD34-948A87E4BE97}"/>
                </a:ext>
              </a:extLst>
            </p:cNvPr>
            <p:cNvSpPr txBox="1"/>
            <p:nvPr/>
          </p:nvSpPr>
          <p:spPr>
            <a:xfrm>
              <a:off x="-554352" y="304800"/>
              <a:ext cx="13312791" cy="157385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STUDENT MODULE</a:t>
              </a:r>
            </a:p>
          </p:txBody>
        </p:sp>
      </p:grpSp>
      <p:sp>
        <p:nvSpPr>
          <p:cNvPr id="11265" name="Rectangle 1">
            <a:extLst>
              <a:ext uri="{FF2B5EF4-FFF2-40B4-BE49-F238E27FC236}">
                <a16:creationId xmlns:a16="http://schemas.microsoft.com/office/drawing/2014/main" xmlns="" id="{C23F47E9-F7ED-7951-E610-219AFB035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324165"/>
            <a:ext cx="124968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b="1" dirty="0"/>
              <a:t> Manage account </a:t>
            </a:r>
            <a:r>
              <a:rPr lang="en-US" sz="2800" dirty="0"/>
              <a:t>(view, update)</a:t>
            </a:r>
            <a:r>
              <a:rPr lang="en-US" sz="2800" b="1" dirty="0"/>
              <a:t> </a:t>
            </a:r>
          </a:p>
          <a:p>
            <a:pPr>
              <a:buFont typeface="Wingdings" pitchFamily="2" charset="2"/>
              <a:buChar char="q"/>
            </a:pPr>
            <a:endParaRPr lang="en-US" sz="2800" b="1" dirty="0"/>
          </a:p>
          <a:p>
            <a:pPr>
              <a:buFont typeface="Wingdings" pitchFamily="2" charset="2"/>
              <a:buChar char="q"/>
            </a:pPr>
            <a:r>
              <a:rPr lang="en-US" sz="2800" b="1" dirty="0"/>
              <a:t>  Enroll in courses</a:t>
            </a:r>
            <a:r>
              <a:rPr lang="en-US" sz="2800" dirty="0"/>
              <a:t> and access lessons, videos, and resources.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b="1" dirty="0"/>
              <a:t>  Attempt exams</a:t>
            </a:r>
            <a:r>
              <a:rPr lang="en-US" sz="2800" dirty="0"/>
              <a:t> online.</a:t>
            </a:r>
          </a:p>
          <a:p>
            <a:pPr>
              <a:buFont typeface="Wingdings" pitchFamily="2" charset="2"/>
              <a:buChar char="q"/>
            </a:pPr>
            <a:endParaRPr lang="en-US" sz="2800" b="1" dirty="0"/>
          </a:p>
          <a:p>
            <a:pPr>
              <a:buFont typeface="Wingdings" pitchFamily="2" charset="2"/>
              <a:buChar char="q"/>
            </a:pPr>
            <a:r>
              <a:rPr lang="en-US" sz="2800" b="1" dirty="0"/>
              <a:t>  Track personal progress</a:t>
            </a:r>
            <a:r>
              <a:rPr lang="en-US" sz="2800" dirty="0"/>
              <a:t> and view results instantly.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 Engage in an </a:t>
            </a:r>
            <a:r>
              <a:rPr lang="en-US" sz="2800" b="1" dirty="0"/>
              <a:t>interactive and user-friendly learning environment</a:t>
            </a:r>
            <a:r>
              <a:rPr lang="en-US" sz="2800" dirty="0"/>
              <a:t>.</a:t>
            </a:r>
          </a:p>
          <a:p>
            <a:pPr>
              <a:buFont typeface="Wingdings" pitchFamily="2" charset="2"/>
              <a:buChar char="q"/>
            </a:pP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b="1" dirty="0"/>
              <a:t>  Download certificates</a:t>
            </a:r>
            <a:r>
              <a:rPr lang="en-US" sz="2800" dirty="0"/>
              <a:t> after course completion.</a:t>
            </a:r>
            <a:endParaRPr lang="en-IN" sz="2800" dirty="0"/>
          </a:p>
          <a:p>
            <a:pPr>
              <a:buFont typeface="Wingdings" pitchFamily="2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476420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81FA631-F105-FF5A-E221-6E267BB8F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BFCD05BD-7E46-DCE9-B51F-C4C92DB81FCA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AE6FD90F-7059-9CB5-36DD-66A840FCC178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E06C0CF7-EDED-E410-00EA-5DBF7CDA62CD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58E1528E-9A5E-1C41-978D-0B842445250D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6084151A-A07E-4610-E89C-74D958391BC0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About Us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167922-5CD5-DBAD-BC92-96DAE049C29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12222"/>
          <a:stretch>
            <a:fillRect/>
          </a:stretch>
        </p:blipFill>
        <p:spPr>
          <a:xfrm>
            <a:off x="5181600" y="2036813"/>
            <a:ext cx="8458200" cy="75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9476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9499F9-54C3-CB52-CB54-0A95CA8B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D0E42340-2039-0377-F93D-44534AE72F03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9C909466-3B48-1A6D-A759-63D7885453D5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9963C234-8DB4-F4CF-BD47-CECC969C62F2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889729DC-000E-F8A2-7A36-A74E31944828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D1BA6C51-A934-6611-8ABA-1517A0CA271F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Contact Us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1183C24-A6AA-FB9E-4F0C-B3F19A29164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26296"/>
          <a:stretch>
            <a:fillRect/>
          </a:stretch>
        </p:blipFill>
        <p:spPr>
          <a:xfrm>
            <a:off x="2069672" y="2038349"/>
            <a:ext cx="14148656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8661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0BA515B-3B98-6199-FBC6-EE3EAF617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4C68CA80-B61E-75A7-ACF6-FC858E93F64E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0D2E55F0-2E17-9AEE-2CC9-9D4D267B38E8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96DCFB35-CE26-1E0C-158D-04EE33306913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5D10B86D-0524-E013-A69C-87AE516D50A4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96B446D3-22AA-0CD8-E194-F02741F9017F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Privacy Policy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483131-63CC-CB02-B6AB-8F215C1639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17407"/>
          <a:stretch>
            <a:fillRect/>
          </a:stretch>
        </p:blipFill>
        <p:spPr>
          <a:xfrm>
            <a:off x="4889090" y="2186904"/>
            <a:ext cx="8509819" cy="72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0470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D7524AE-DCAD-A727-9231-821F9999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63CD30F7-515A-B76E-7817-469B27822CA8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D47AD5D2-765F-D011-35C9-BE8D9093484A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1DAD8536-C9A7-CA11-0DF9-1741BDD502CA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7E3037F9-1DB2-4290-03F0-498110CA9002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F207F73D-18AD-6FA8-0677-16D1F4DF905D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Terms &amp; Conditions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401CDCC-6CA2-C7E0-E840-4302F01201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b="16667"/>
          <a:stretch>
            <a:fillRect/>
          </a:stretch>
        </p:blipFill>
        <p:spPr>
          <a:xfrm>
            <a:off x="4913612" y="2108665"/>
            <a:ext cx="8460775" cy="74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8506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4AC9D61-43E1-6E6E-55A3-8DE59ECE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67352BF6-DFBD-72C5-B5AE-90C5549E7A03}"/>
              </a:ext>
            </a:extLst>
          </p:cNvPr>
          <p:cNvSpPr/>
          <p:nvPr/>
        </p:nvSpPr>
        <p:spPr>
          <a:xfrm>
            <a:off x="609600" y="1943100"/>
            <a:ext cx="17068800" cy="77723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7EA8F3EC-A442-4CF1-85BB-08DA0616400D}"/>
              </a:ext>
            </a:extLst>
          </p:cNvPr>
          <p:cNvGrpSpPr/>
          <p:nvPr/>
        </p:nvGrpSpPr>
        <p:grpSpPr>
          <a:xfrm>
            <a:off x="-3276600" y="-7810500"/>
            <a:ext cx="20298767" cy="9274697"/>
            <a:chOff x="0" y="0"/>
            <a:chExt cx="11757473" cy="53721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1F009C7E-3F91-9C05-736D-DFE218E157CA}"/>
                </a:ext>
              </a:extLst>
            </p:cNvPr>
            <p:cNvSpPr/>
            <p:nvPr/>
          </p:nvSpPr>
          <p:spPr>
            <a:xfrm>
              <a:off x="0" y="0"/>
              <a:ext cx="11757473" cy="5372100"/>
            </a:xfrm>
            <a:custGeom>
              <a:avLst/>
              <a:gdLst/>
              <a:ahLst/>
              <a:cxnLst/>
              <a:rect l="l" t="t" r="r" b="b"/>
              <a:pathLst>
                <a:path w="11757473" h="5372100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A7612A97-B0AB-754D-2F48-2E8B3B0D4DAE}"/>
              </a:ext>
            </a:extLst>
          </p:cNvPr>
          <p:cNvSpPr/>
          <p:nvPr/>
        </p:nvSpPr>
        <p:spPr>
          <a:xfrm>
            <a:off x="16625960" y="742987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xmlns="" id="{6FB7B1BC-9341-046E-4DD3-C846CBD2F11A}"/>
              </a:ext>
            </a:extLst>
          </p:cNvPr>
          <p:cNvSpPr txBox="1"/>
          <p:nvPr/>
        </p:nvSpPr>
        <p:spPr>
          <a:xfrm>
            <a:off x="990600" y="571500"/>
            <a:ext cx="12408927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54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Support Page</a:t>
            </a:r>
            <a:endParaRPr lang="en-US" sz="54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4D29994-9FCB-B7D1-A28E-CA6CF5010EB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8209" y="2479963"/>
            <a:ext cx="14431581" cy="669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2922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2A75F4A-F8FE-909B-11A8-3A83EDE7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C0B56792-63C3-4845-F194-CF132FCB9BBF}"/>
              </a:ext>
            </a:extLst>
          </p:cNvPr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F2142F3D-C4C5-AD7C-2096-6C17EC8029EA}"/>
                </a:ext>
              </a:extLst>
            </p:cNvPr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7A1F4122-FF91-894A-62EB-3542E0682DDD}"/>
                </a:ext>
              </a:extLst>
            </p:cNvPr>
            <p:cNvSpPr txBox="1"/>
            <p:nvPr/>
          </p:nvSpPr>
          <p:spPr>
            <a:xfrm>
              <a:off x="1736592" y="29997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xmlns="" id="{9E7143E1-E64C-647E-D079-8EA23CCAF7EB}"/>
              </a:ext>
            </a:extLst>
          </p:cNvPr>
          <p:cNvGrpSpPr/>
          <p:nvPr/>
        </p:nvGrpSpPr>
        <p:grpSpPr>
          <a:xfrm>
            <a:off x="-683656" y="3060532"/>
            <a:ext cx="9273883" cy="1701967"/>
            <a:chOff x="0" y="-47447"/>
            <a:chExt cx="12365178" cy="2269289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xmlns="" id="{C969AE67-4C72-9183-624A-86FA0303B12F}"/>
                </a:ext>
              </a:extLst>
            </p:cNvPr>
            <p:cNvGrpSpPr/>
            <p:nvPr/>
          </p:nvGrpSpPr>
          <p:grpSpPr>
            <a:xfrm rot="-10800000">
              <a:off x="0" y="-47447"/>
              <a:ext cx="12365178" cy="2269289"/>
              <a:chOff x="0" y="112321"/>
              <a:chExt cx="29272148" cy="53721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xmlns="" id="{90428E04-8295-07CC-F81E-A8F7AA9C8DD5}"/>
                  </a:ext>
                </a:extLst>
              </p:cNvPr>
              <p:cNvSpPr/>
              <p:nvPr/>
            </p:nvSpPr>
            <p:spPr>
              <a:xfrm>
                <a:off x="0" y="112321"/>
                <a:ext cx="29272148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29272148" h="5372100">
                    <a:moveTo>
                      <a:pt x="2772147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7721477" y="5372100"/>
                    </a:lnTo>
                    <a:lnTo>
                      <a:pt x="29272148" y="2686050"/>
                    </a:lnTo>
                    <a:lnTo>
                      <a:pt x="27721477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xmlns="" id="{FC85A672-CEE0-5FAB-0DC0-ECC9F59D7E8B}"/>
                </a:ext>
              </a:extLst>
            </p:cNvPr>
            <p:cNvSpPr txBox="1"/>
            <p:nvPr/>
          </p:nvSpPr>
          <p:spPr>
            <a:xfrm>
              <a:off x="2967537" y="298561"/>
              <a:ext cx="7778036" cy="157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SUMMARY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xmlns="" id="{2DA4C060-41B3-B630-0E3E-27973363E91F}"/>
              </a:ext>
            </a:extLst>
          </p:cNvPr>
          <p:cNvGrpSpPr/>
          <p:nvPr/>
        </p:nvGrpSpPr>
        <p:grpSpPr>
          <a:xfrm>
            <a:off x="1524000" y="5533758"/>
            <a:ext cx="13185178" cy="861774"/>
            <a:chOff x="0" y="-1642131"/>
            <a:chExt cx="17580237" cy="1149032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xmlns="" id="{B5C47130-2B16-2F0F-70B0-FCE89AC7B4E9}"/>
                </a:ext>
              </a:extLst>
            </p:cNvPr>
            <p:cNvSpPr txBox="1"/>
            <p:nvPr/>
          </p:nvSpPr>
          <p:spPr>
            <a:xfrm>
              <a:off x="917837" y="-1642131"/>
              <a:ext cx="1666240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/>
                <a:t>LearnX empowers students to learn, instructors to teach, and admins to manage—all in one seamless platform. </a:t>
              </a:r>
            </a:p>
          </p:txBody>
        </p:sp>
        <p:grpSp>
          <p:nvGrpSpPr>
            <p:cNvPr id="24" name="Group 4">
              <a:extLst>
                <a:ext uri="{FF2B5EF4-FFF2-40B4-BE49-F238E27FC236}">
                  <a16:creationId xmlns:a16="http://schemas.microsoft.com/office/drawing/2014/main" xmlns="" id="{F5E4D260-F630-46D8-780D-22DDBF77A05F}"/>
                </a:ext>
              </a:extLst>
            </p:cNvPr>
            <p:cNvGrpSpPr/>
            <p:nvPr/>
          </p:nvGrpSpPr>
          <p:grpSpPr>
            <a:xfrm rot="-10800000">
              <a:off x="0" y="-1438932"/>
              <a:ext cx="454981" cy="394057"/>
              <a:chOff x="18" y="21085884"/>
              <a:chExt cx="6202662" cy="5372100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xmlns="" id="{C1C01E0C-C9DC-7ED1-9DE2-82DE02FCDBB4}"/>
                  </a:ext>
                </a:extLst>
              </p:cNvPr>
              <p:cNvSpPr/>
              <p:nvPr/>
            </p:nvSpPr>
            <p:spPr>
              <a:xfrm>
                <a:off x="18" y="21085884"/>
                <a:ext cx="6202662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26" name="Group 6">
            <a:extLst>
              <a:ext uri="{FF2B5EF4-FFF2-40B4-BE49-F238E27FC236}">
                <a16:creationId xmlns:a16="http://schemas.microsoft.com/office/drawing/2014/main" xmlns="" id="{4AB6D713-4B8D-316C-580E-FD89CBE1D3CC}"/>
              </a:ext>
            </a:extLst>
          </p:cNvPr>
          <p:cNvGrpSpPr/>
          <p:nvPr/>
        </p:nvGrpSpPr>
        <p:grpSpPr>
          <a:xfrm>
            <a:off x="1524000" y="6770013"/>
            <a:ext cx="13145415" cy="430887"/>
            <a:chOff x="-9466614" y="-66675"/>
            <a:chExt cx="17527222" cy="574517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xmlns="" id="{0BC4C314-5230-42E8-7E6D-6E6E9745414A}"/>
                </a:ext>
              </a:extLst>
            </p:cNvPr>
            <p:cNvSpPr txBox="1"/>
            <p:nvPr/>
          </p:nvSpPr>
          <p:spPr>
            <a:xfrm>
              <a:off x="-8503633" y="-66675"/>
              <a:ext cx="16564241" cy="574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/>
                <a:t>Built with MERN stack, it delivers a personalized and interactive learning experience.</a:t>
              </a:r>
            </a:p>
          </p:txBody>
        </p:sp>
        <p:grpSp>
          <p:nvGrpSpPr>
            <p:cNvPr id="28" name="Group 8">
              <a:extLst>
                <a:ext uri="{FF2B5EF4-FFF2-40B4-BE49-F238E27FC236}">
                  <a16:creationId xmlns:a16="http://schemas.microsoft.com/office/drawing/2014/main" xmlns="" id="{FD98169D-889D-1BB3-3EA8-AB3F21523D03}"/>
                </a:ext>
              </a:extLst>
            </p:cNvPr>
            <p:cNvGrpSpPr/>
            <p:nvPr/>
          </p:nvGrpSpPr>
          <p:grpSpPr>
            <a:xfrm rot="-10800000">
              <a:off x="-9466614" y="-159"/>
              <a:ext cx="454982" cy="394058"/>
              <a:chOff x="129056601" y="1471399"/>
              <a:chExt cx="6202676" cy="5372138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xmlns="" id="{2D85213D-48C8-B3A0-C3F5-F8DBC414ECFB}"/>
                  </a:ext>
                </a:extLst>
              </p:cNvPr>
              <p:cNvSpPr/>
              <p:nvPr/>
            </p:nvSpPr>
            <p:spPr>
              <a:xfrm>
                <a:off x="129056601" y="1471399"/>
                <a:ext cx="6202676" cy="5372138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xmlns="" val="163862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6A1E7DEB-5B3B-B1DC-D585-D9449AD0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9EE13123-7AA5-BA3E-4DD3-529F3E6F9967}"/>
              </a:ext>
            </a:extLst>
          </p:cNvPr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DB1BAE03-79A7-4811-49F3-834F04611F21}"/>
                </a:ext>
              </a:extLst>
            </p:cNvPr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5CFA207B-4ECE-9540-CC90-731E563C4E60}"/>
                </a:ext>
              </a:extLst>
            </p:cNvPr>
            <p:cNvSpPr txBox="1"/>
            <p:nvPr/>
          </p:nvSpPr>
          <p:spPr>
            <a:xfrm>
              <a:off x="1736592" y="34231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FFFFFF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3220990A-8C5C-BD1F-4A37-BB1F0DB715D3}"/>
              </a:ext>
            </a:extLst>
          </p:cNvPr>
          <p:cNvGrpSpPr/>
          <p:nvPr/>
        </p:nvGrpSpPr>
        <p:grpSpPr>
          <a:xfrm>
            <a:off x="11811000" y="1104900"/>
            <a:ext cx="9737102" cy="9547574"/>
            <a:chOff x="0" y="0"/>
            <a:chExt cx="12982803" cy="1273009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CC4EB821-66E1-B9A9-358A-7EAC06A14A12}"/>
                </a:ext>
              </a:extLst>
            </p:cNvPr>
            <p:cNvSpPr/>
            <p:nvPr/>
          </p:nvSpPr>
          <p:spPr>
            <a:xfrm>
              <a:off x="0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CE22946C-9D5C-E702-474D-EBA4C59EFBD4}"/>
                </a:ext>
              </a:extLst>
            </p:cNvPr>
            <p:cNvSpPr/>
            <p:nvPr/>
          </p:nvSpPr>
          <p:spPr>
            <a:xfrm>
              <a:off x="1822263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51576"/>
              </a:stretch>
            </a:blip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xmlns="" id="{344FB293-9C7B-0181-172A-8B236CC62D8D}"/>
              </a:ext>
            </a:extLst>
          </p:cNvPr>
          <p:cNvSpPr txBox="1"/>
          <p:nvPr/>
        </p:nvSpPr>
        <p:spPr>
          <a:xfrm>
            <a:off x="990600" y="3695700"/>
            <a:ext cx="146304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b="1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THANK YOU FOR YOUR TIME AND ATTENTION!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AE3B7CC3-036B-79DD-E774-220DBAFAE79A}"/>
              </a:ext>
            </a:extLst>
          </p:cNvPr>
          <p:cNvGrpSpPr/>
          <p:nvPr/>
        </p:nvGrpSpPr>
        <p:grpSpPr>
          <a:xfrm>
            <a:off x="1028700" y="8251101"/>
            <a:ext cx="5813605" cy="1090219"/>
            <a:chOff x="0" y="0"/>
            <a:chExt cx="7751473" cy="1453625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xmlns="" id="{A5641671-9BFD-A457-34D1-5C2FCE1CE64C}"/>
                </a:ext>
              </a:extLst>
            </p:cNvPr>
            <p:cNvSpPr txBox="1"/>
            <p:nvPr/>
          </p:nvSpPr>
          <p:spPr>
            <a:xfrm>
              <a:off x="0" y="666657"/>
              <a:ext cx="7751473" cy="78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200" b="1" spc="17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That’s a Wrap</a:t>
              </a: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xmlns="" id="{2180A7B0-784D-7161-2550-04913FC9D94A}"/>
                </a:ext>
              </a:extLst>
            </p:cNvPr>
            <p:cNvSpPr/>
            <p:nvPr/>
          </p:nvSpPr>
          <p:spPr>
            <a:xfrm>
              <a:off x="0" y="0"/>
              <a:ext cx="5148736" cy="0"/>
            </a:xfrm>
            <a:prstGeom prst="line">
              <a:avLst/>
            </a:prstGeom>
            <a:ln w="1016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xmlns="" val="4048934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736592" y="29997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-683656" y="2095500"/>
            <a:ext cx="10343059" cy="1701967"/>
            <a:chOff x="0" y="-250647"/>
            <a:chExt cx="13790746" cy="2269289"/>
          </a:xfrm>
        </p:grpSpPr>
        <p:grpSp>
          <p:nvGrpSpPr>
            <p:cNvPr id="6" name="Group 15"/>
            <p:cNvGrpSpPr/>
            <p:nvPr/>
          </p:nvGrpSpPr>
          <p:grpSpPr>
            <a:xfrm rot="-10800000">
              <a:off x="0" y="-250647"/>
              <a:ext cx="12365178" cy="2269289"/>
              <a:chOff x="0" y="593357"/>
              <a:chExt cx="29272148" cy="53721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593357"/>
                <a:ext cx="29272148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29272148" h="5372100">
                    <a:moveTo>
                      <a:pt x="2772147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7721477" y="5372100"/>
                    </a:lnTo>
                    <a:lnTo>
                      <a:pt x="29272148" y="2686050"/>
                    </a:lnTo>
                    <a:lnTo>
                      <a:pt x="27721477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419541" y="54153"/>
              <a:ext cx="12371205" cy="16756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USED TECHNOLOGY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7" name="Group 2"/>
          <p:cNvGrpSpPr/>
          <p:nvPr/>
        </p:nvGrpSpPr>
        <p:grpSpPr>
          <a:xfrm>
            <a:off x="1524000" y="4129326"/>
            <a:ext cx="13185178" cy="1292662"/>
            <a:chOff x="0" y="-1552875"/>
            <a:chExt cx="17580236" cy="1723549"/>
          </a:xfrm>
        </p:grpSpPr>
        <p:sp>
          <p:nvSpPr>
            <p:cNvPr id="23" name="TextBox 3"/>
            <p:cNvSpPr txBox="1"/>
            <p:nvPr/>
          </p:nvSpPr>
          <p:spPr>
            <a:xfrm>
              <a:off x="917837" y="-1552875"/>
              <a:ext cx="16662399" cy="17235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Frontend:</a:t>
              </a:r>
              <a:endParaRPr lang="en-US" sz="2800" dirty="0"/>
            </a:p>
            <a:p>
              <a:r>
                <a:rPr lang="en-US" sz="2800" b="1" dirty="0"/>
                <a:t>	React.js</a:t>
              </a:r>
              <a:r>
                <a:rPr lang="en-US" sz="2800" dirty="0"/>
                <a:t> – For building dynamic and responsive user interfaces.</a:t>
              </a:r>
            </a:p>
            <a:p>
              <a:r>
                <a:rPr lang="en-US" sz="2800" b="1" dirty="0"/>
                <a:t>	HTML, CSS, JavaScript</a:t>
              </a:r>
              <a:r>
                <a:rPr lang="en-US" sz="2800" dirty="0"/>
                <a:t> – Core web technologies for structure and styling.</a:t>
              </a:r>
            </a:p>
          </p:txBody>
        </p:sp>
        <p:grpSp>
          <p:nvGrpSpPr>
            <p:cNvPr id="8" name="Group 4"/>
            <p:cNvGrpSpPr/>
            <p:nvPr/>
          </p:nvGrpSpPr>
          <p:grpSpPr>
            <a:xfrm rot="-10800000">
              <a:off x="0" y="-1438932"/>
              <a:ext cx="454981" cy="394057"/>
              <a:chOff x="18" y="21085884"/>
              <a:chExt cx="6202662" cy="5372100"/>
            </a:xfrm>
          </p:grpSpPr>
          <p:sp>
            <p:nvSpPr>
              <p:cNvPr id="25" name="Freeform 5"/>
              <p:cNvSpPr/>
              <p:nvPr/>
            </p:nvSpPr>
            <p:spPr>
              <a:xfrm>
                <a:off x="18" y="21085884"/>
                <a:ext cx="6202662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9" name="Group 6"/>
          <p:cNvGrpSpPr/>
          <p:nvPr/>
        </p:nvGrpSpPr>
        <p:grpSpPr>
          <a:xfrm>
            <a:off x="1524000" y="5676900"/>
            <a:ext cx="13145415" cy="1292662"/>
            <a:chOff x="-9466614" y="-66675"/>
            <a:chExt cx="17527222" cy="1723552"/>
          </a:xfrm>
        </p:grpSpPr>
        <p:sp>
          <p:nvSpPr>
            <p:cNvPr id="27" name="TextBox 7"/>
            <p:cNvSpPr txBox="1"/>
            <p:nvPr/>
          </p:nvSpPr>
          <p:spPr>
            <a:xfrm>
              <a:off x="-8503633" y="-66675"/>
              <a:ext cx="16564241" cy="17235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Backend:</a:t>
              </a:r>
              <a:endParaRPr lang="en-US" sz="2800" dirty="0"/>
            </a:p>
            <a:p>
              <a:r>
                <a:rPr lang="en-US" sz="2800" b="1" dirty="0"/>
                <a:t>	Node.js</a:t>
              </a:r>
              <a:r>
                <a:rPr lang="en-US" sz="2800" dirty="0"/>
                <a:t> – Server-side runtime environment.</a:t>
              </a:r>
            </a:p>
            <a:p>
              <a:r>
                <a:rPr lang="en-US" sz="2800" b="1" dirty="0"/>
                <a:t>	Express.js</a:t>
              </a:r>
              <a:r>
                <a:rPr lang="en-US" sz="2800" dirty="0"/>
                <a:t> – Web framework for building APIs and handling requests.</a:t>
              </a:r>
            </a:p>
          </p:txBody>
        </p:sp>
        <p:grpSp>
          <p:nvGrpSpPr>
            <p:cNvPr id="10" name="Group 8"/>
            <p:cNvGrpSpPr/>
            <p:nvPr/>
          </p:nvGrpSpPr>
          <p:grpSpPr>
            <a:xfrm rot="-10800000">
              <a:off x="-9466614" y="34925"/>
              <a:ext cx="454982" cy="394058"/>
              <a:chOff x="129056601" y="993103"/>
              <a:chExt cx="6202676" cy="5372138"/>
            </a:xfrm>
          </p:grpSpPr>
          <p:sp>
            <p:nvSpPr>
              <p:cNvPr id="29" name="Freeform 9"/>
              <p:cNvSpPr/>
              <p:nvPr/>
            </p:nvSpPr>
            <p:spPr>
              <a:xfrm>
                <a:off x="129056601" y="993103"/>
                <a:ext cx="6202676" cy="5372138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11" name="Group 10"/>
          <p:cNvGrpSpPr/>
          <p:nvPr/>
        </p:nvGrpSpPr>
        <p:grpSpPr>
          <a:xfrm>
            <a:off x="1524000" y="7277100"/>
            <a:ext cx="13411200" cy="861774"/>
            <a:chOff x="-98163" y="-66675"/>
            <a:chExt cx="17881601" cy="1149033"/>
          </a:xfrm>
        </p:grpSpPr>
        <p:sp>
          <p:nvSpPr>
            <p:cNvPr id="31" name="TextBox 11"/>
            <p:cNvSpPr txBox="1"/>
            <p:nvPr/>
          </p:nvSpPr>
          <p:spPr>
            <a:xfrm>
              <a:off x="816237" y="-66675"/>
              <a:ext cx="16967201" cy="1149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Database:</a:t>
              </a:r>
              <a:endParaRPr lang="en-US" sz="2800" dirty="0"/>
            </a:p>
            <a:p>
              <a:r>
                <a:rPr lang="en-US" sz="2800" b="1" dirty="0"/>
                <a:t>	</a:t>
              </a:r>
              <a:r>
                <a:rPr lang="en-US" sz="2800" b="1" dirty="0" err="1"/>
                <a:t>MongoDB</a:t>
              </a:r>
              <a:r>
                <a:rPr lang="en-US" sz="2800" dirty="0"/>
                <a:t> – </a:t>
              </a:r>
              <a:r>
                <a:rPr lang="en-US" sz="2800" dirty="0" err="1"/>
                <a:t>NoSQL</a:t>
              </a:r>
              <a:r>
                <a:rPr lang="en-US" sz="2800" dirty="0"/>
                <a:t> database to store users, courses, lessons, and results.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 rot="-10800000">
              <a:off x="-98163" y="34924"/>
              <a:ext cx="454982" cy="394057"/>
              <a:chOff x="1338234" y="993127"/>
              <a:chExt cx="6202680" cy="5372100"/>
            </a:xfrm>
          </p:grpSpPr>
          <p:sp>
            <p:nvSpPr>
              <p:cNvPr id="33" name="Freeform 13"/>
              <p:cNvSpPr/>
              <p:nvPr/>
            </p:nvSpPr>
            <p:spPr>
              <a:xfrm>
                <a:off x="1338234" y="993127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26" name="Group 6"/>
          <p:cNvGrpSpPr/>
          <p:nvPr/>
        </p:nvGrpSpPr>
        <p:grpSpPr>
          <a:xfrm>
            <a:off x="1524000" y="8449151"/>
            <a:ext cx="13145415" cy="1723549"/>
            <a:chOff x="-9466614" y="-66675"/>
            <a:chExt cx="17527222" cy="2298068"/>
          </a:xfrm>
        </p:grpSpPr>
        <p:sp>
          <p:nvSpPr>
            <p:cNvPr id="28" name="TextBox 7"/>
            <p:cNvSpPr txBox="1"/>
            <p:nvPr/>
          </p:nvSpPr>
          <p:spPr>
            <a:xfrm>
              <a:off x="-8503633" y="-66675"/>
              <a:ext cx="16564241" cy="22980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Other Tools &amp; Libraries:</a:t>
              </a:r>
              <a:endParaRPr lang="en-US" sz="2800" dirty="0"/>
            </a:p>
            <a:p>
              <a:r>
                <a:rPr lang="en-US" sz="2800" b="1" dirty="0"/>
                <a:t>	</a:t>
              </a:r>
              <a:r>
                <a:rPr lang="en-US" sz="2800" b="1" dirty="0" err="1"/>
                <a:t>Multer</a:t>
              </a:r>
              <a:r>
                <a:rPr lang="en-US" sz="2800" dirty="0"/>
                <a:t> – For file uploads (videos, images, documents).</a:t>
              </a:r>
            </a:p>
            <a:p>
              <a:r>
                <a:rPr lang="en-US" sz="2800" b="1" dirty="0"/>
                <a:t>	JWT </a:t>
              </a:r>
              <a:r>
                <a:rPr lang="en-US" sz="2800" dirty="0"/>
                <a:t> – For authentication and session management.</a:t>
              </a:r>
            </a:p>
            <a:p>
              <a:r>
                <a:rPr lang="en-US" sz="2800" b="1" dirty="0"/>
                <a:t>	Postman</a:t>
              </a:r>
              <a:r>
                <a:rPr lang="en-US" sz="2800" dirty="0"/>
                <a:t> – For testing APIs.</a:t>
              </a:r>
            </a:p>
          </p:txBody>
        </p:sp>
        <p:grpSp>
          <p:nvGrpSpPr>
            <p:cNvPr id="30" name="Group 8"/>
            <p:cNvGrpSpPr/>
            <p:nvPr/>
          </p:nvGrpSpPr>
          <p:grpSpPr>
            <a:xfrm rot="-10800000">
              <a:off x="-9466614" y="34925"/>
              <a:ext cx="454982" cy="394058"/>
              <a:chOff x="129056601" y="993103"/>
              <a:chExt cx="6202676" cy="5372138"/>
            </a:xfrm>
          </p:grpSpPr>
          <p:sp>
            <p:nvSpPr>
              <p:cNvPr id="32" name="Freeform 9"/>
              <p:cNvSpPr/>
              <p:nvPr/>
            </p:nvSpPr>
            <p:spPr>
              <a:xfrm>
                <a:off x="129056601" y="993103"/>
                <a:ext cx="6202676" cy="5372138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525310" cy="571427"/>
            <a:chOff x="0" y="0"/>
            <a:chExt cx="4700413" cy="761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4407" cy="761903"/>
            </a:xfrm>
            <a:custGeom>
              <a:avLst/>
              <a:gdLst/>
              <a:ahLst/>
              <a:cxnLst/>
              <a:rect l="l" t="t" r="r" b="b"/>
              <a:pathLst>
                <a:path w="1334407" h="761903">
                  <a:moveTo>
                    <a:pt x="0" y="0"/>
                  </a:moveTo>
                  <a:lnTo>
                    <a:pt x="1334407" y="0"/>
                  </a:lnTo>
                  <a:lnTo>
                    <a:pt x="1334407" y="761903"/>
                  </a:lnTo>
                  <a:lnTo>
                    <a:pt x="0" y="76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736592" y="29997"/>
              <a:ext cx="2963821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LMS</a:t>
              </a: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-683658" y="3060530"/>
            <a:ext cx="13332858" cy="1701967"/>
            <a:chOff x="-2" y="-47449"/>
            <a:chExt cx="16432348" cy="2269289"/>
          </a:xfrm>
        </p:grpSpPr>
        <p:grpSp>
          <p:nvGrpSpPr>
            <p:cNvPr id="6" name="Group 15"/>
            <p:cNvGrpSpPr/>
            <p:nvPr/>
          </p:nvGrpSpPr>
          <p:grpSpPr>
            <a:xfrm rot="-10800000">
              <a:off x="-2" y="-47449"/>
              <a:ext cx="15237143" cy="2269289"/>
              <a:chOff x="-6798812" y="112327"/>
              <a:chExt cx="36070967" cy="53721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6798812" y="112327"/>
                <a:ext cx="36070967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29272148" h="5372100">
                    <a:moveTo>
                      <a:pt x="2772147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7721477" y="5372100"/>
                    </a:lnTo>
                    <a:lnTo>
                      <a:pt x="29272148" y="2686050"/>
                    </a:lnTo>
                    <a:lnTo>
                      <a:pt x="27721477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216342" y="298562"/>
              <a:ext cx="15216004" cy="1573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IN" sz="6999" b="1" spc="-139" dirty="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HARDWARE REQUIREMENT</a:t>
              </a:r>
              <a:endParaRPr lang="en-US" sz="6999" b="1" spc="-139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7" name="Group 2"/>
          <p:cNvGrpSpPr/>
          <p:nvPr/>
        </p:nvGrpSpPr>
        <p:grpSpPr>
          <a:xfrm>
            <a:off x="1524000" y="5533758"/>
            <a:ext cx="13185178" cy="447942"/>
            <a:chOff x="0" y="-1642131"/>
            <a:chExt cx="17580237" cy="597256"/>
          </a:xfrm>
        </p:grpSpPr>
        <p:sp>
          <p:nvSpPr>
            <p:cNvPr id="23" name="TextBox 3"/>
            <p:cNvSpPr txBox="1"/>
            <p:nvPr/>
          </p:nvSpPr>
          <p:spPr>
            <a:xfrm>
              <a:off x="917837" y="-1642131"/>
              <a:ext cx="16662400" cy="57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Processor:</a:t>
              </a:r>
              <a:r>
                <a:rPr lang="en-US" sz="2800" dirty="0"/>
                <a:t> Intel i3 / i5 or equivalent</a:t>
              </a:r>
            </a:p>
          </p:txBody>
        </p:sp>
        <p:grpSp>
          <p:nvGrpSpPr>
            <p:cNvPr id="8" name="Group 4"/>
            <p:cNvGrpSpPr/>
            <p:nvPr/>
          </p:nvGrpSpPr>
          <p:grpSpPr>
            <a:xfrm rot="-10800000">
              <a:off x="0" y="-1438932"/>
              <a:ext cx="454981" cy="394057"/>
              <a:chOff x="18" y="21085884"/>
              <a:chExt cx="6202662" cy="5372100"/>
            </a:xfrm>
          </p:grpSpPr>
          <p:sp>
            <p:nvSpPr>
              <p:cNvPr id="25" name="Freeform 5"/>
              <p:cNvSpPr/>
              <p:nvPr/>
            </p:nvSpPr>
            <p:spPr>
              <a:xfrm>
                <a:off x="18" y="21085884"/>
                <a:ext cx="6202662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9" name="Group 6"/>
          <p:cNvGrpSpPr/>
          <p:nvPr/>
        </p:nvGrpSpPr>
        <p:grpSpPr>
          <a:xfrm>
            <a:off x="1524000" y="6362700"/>
            <a:ext cx="13145415" cy="430887"/>
            <a:chOff x="-9466614" y="-66675"/>
            <a:chExt cx="17527222" cy="574517"/>
          </a:xfrm>
        </p:grpSpPr>
        <p:sp>
          <p:nvSpPr>
            <p:cNvPr id="27" name="TextBox 7"/>
            <p:cNvSpPr txBox="1"/>
            <p:nvPr/>
          </p:nvSpPr>
          <p:spPr>
            <a:xfrm>
              <a:off x="-8503633" y="-66675"/>
              <a:ext cx="16564241" cy="574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RAM:</a:t>
              </a:r>
              <a:r>
                <a:rPr lang="en-US" sz="2800" dirty="0"/>
                <a:t> 4 GB (Client), 8 GB (Server)</a:t>
              </a:r>
            </a:p>
          </p:txBody>
        </p:sp>
        <p:grpSp>
          <p:nvGrpSpPr>
            <p:cNvPr id="10" name="Group 8"/>
            <p:cNvGrpSpPr/>
            <p:nvPr/>
          </p:nvGrpSpPr>
          <p:grpSpPr>
            <a:xfrm rot="-10800000">
              <a:off x="-9466614" y="34925"/>
              <a:ext cx="454982" cy="394058"/>
              <a:chOff x="129056601" y="993103"/>
              <a:chExt cx="6202676" cy="5372138"/>
            </a:xfrm>
          </p:grpSpPr>
          <p:sp>
            <p:nvSpPr>
              <p:cNvPr id="29" name="Freeform 9"/>
              <p:cNvSpPr/>
              <p:nvPr/>
            </p:nvSpPr>
            <p:spPr>
              <a:xfrm>
                <a:off x="129056601" y="993103"/>
                <a:ext cx="6202676" cy="5372138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11" name="Group 10"/>
          <p:cNvGrpSpPr/>
          <p:nvPr/>
        </p:nvGrpSpPr>
        <p:grpSpPr>
          <a:xfrm>
            <a:off x="1524000" y="7200900"/>
            <a:ext cx="13411200" cy="430887"/>
            <a:chOff x="-98163" y="-473075"/>
            <a:chExt cx="17881601" cy="574517"/>
          </a:xfrm>
        </p:grpSpPr>
        <p:sp>
          <p:nvSpPr>
            <p:cNvPr id="31" name="TextBox 11"/>
            <p:cNvSpPr txBox="1"/>
            <p:nvPr/>
          </p:nvSpPr>
          <p:spPr>
            <a:xfrm>
              <a:off x="816237" y="-473075"/>
              <a:ext cx="16967201" cy="574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Storage:</a:t>
              </a:r>
              <a:r>
                <a:rPr lang="en-US" sz="2800" dirty="0"/>
                <a:t> 100 GB (Client), 256 GB SSD (Server)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 rot="-10800000">
              <a:off x="-98163" y="-359131"/>
              <a:ext cx="454982" cy="394057"/>
              <a:chOff x="1338234" y="6365209"/>
              <a:chExt cx="6202680" cy="5372100"/>
            </a:xfrm>
          </p:grpSpPr>
          <p:sp>
            <p:nvSpPr>
              <p:cNvPr id="33" name="Freeform 13"/>
              <p:cNvSpPr/>
              <p:nvPr/>
            </p:nvSpPr>
            <p:spPr>
              <a:xfrm>
                <a:off x="1338234" y="6365209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13" name="Group 10"/>
          <p:cNvGrpSpPr/>
          <p:nvPr/>
        </p:nvGrpSpPr>
        <p:grpSpPr>
          <a:xfrm>
            <a:off x="1524000" y="7962900"/>
            <a:ext cx="13411200" cy="430887"/>
            <a:chOff x="-98163" y="-168275"/>
            <a:chExt cx="17881601" cy="574516"/>
          </a:xfrm>
        </p:grpSpPr>
        <p:sp>
          <p:nvSpPr>
            <p:cNvPr id="39" name="TextBox 11"/>
            <p:cNvSpPr txBox="1"/>
            <p:nvPr/>
          </p:nvSpPr>
          <p:spPr>
            <a:xfrm>
              <a:off x="816237" y="-168275"/>
              <a:ext cx="16967201" cy="57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Internet:</a:t>
              </a:r>
              <a:r>
                <a:rPr lang="en-US" sz="2800" dirty="0"/>
                <a:t> Stable high-speed connection</a:t>
              </a:r>
            </a:p>
          </p:txBody>
        </p:sp>
        <p:grpSp>
          <p:nvGrpSpPr>
            <p:cNvPr id="14" name="Group 12"/>
            <p:cNvGrpSpPr/>
            <p:nvPr/>
          </p:nvGrpSpPr>
          <p:grpSpPr>
            <a:xfrm rot="-10800000">
              <a:off x="-98163" y="-66676"/>
              <a:ext cx="454982" cy="394056"/>
              <a:chOff x="1338234" y="2378230"/>
              <a:chExt cx="6202680" cy="5372082"/>
            </a:xfrm>
          </p:grpSpPr>
          <p:sp>
            <p:nvSpPr>
              <p:cNvPr id="41" name="Freeform 13"/>
              <p:cNvSpPr/>
              <p:nvPr/>
            </p:nvSpPr>
            <p:spPr>
              <a:xfrm>
                <a:off x="1338234" y="2378230"/>
                <a:ext cx="6202680" cy="5372082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1205</Words>
  <Application>Microsoft Office PowerPoint</Application>
  <PresentationFormat>Custom</PresentationFormat>
  <Paragraphs>581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Fira Sans Ultra-Bold</vt:lpstr>
      <vt:lpstr>Fira Sans</vt:lpstr>
      <vt:lpstr>Calibri</vt:lpstr>
      <vt:lpstr>Fira Sans Light</vt:lpstr>
      <vt:lpstr>Fira Sans Semi-Bold</vt:lpstr>
      <vt:lpstr>Fira Sans Medium</vt:lpstr>
      <vt:lpstr>Wingdings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Casual Corporate App Development Startup Digital Brainstorm Presentation</dc:title>
  <cp:lastModifiedBy>VICTUS</cp:lastModifiedBy>
  <cp:revision>35</cp:revision>
  <dcterms:created xsi:type="dcterms:W3CDTF">2006-08-16T00:00:00Z</dcterms:created>
  <dcterms:modified xsi:type="dcterms:W3CDTF">2025-11-19T09:24:40Z</dcterms:modified>
  <dc:identifier>DAGzhlgiEqw</dc:identifier>
</cp:coreProperties>
</file>